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9" r:id="rId3"/>
    <p:sldId id="297" r:id="rId4"/>
    <p:sldId id="298" r:id="rId5"/>
    <p:sldId id="263" r:id="rId6"/>
    <p:sldId id="264" r:id="rId7"/>
    <p:sldId id="266" r:id="rId8"/>
    <p:sldId id="299" r:id="rId9"/>
    <p:sldId id="300" r:id="rId10"/>
    <p:sldId id="294" r:id="rId11"/>
    <p:sldId id="305" r:id="rId12"/>
    <p:sldId id="286" r:id="rId13"/>
    <p:sldId id="288" r:id="rId14"/>
    <p:sldId id="311" r:id="rId15"/>
    <p:sldId id="309" r:id="rId16"/>
    <p:sldId id="312"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4C1964"/>
    <a:srgbClr val="FFFFFF"/>
    <a:srgbClr val="777777"/>
    <a:srgbClr val="FA821E"/>
    <a:srgbClr val="D9D9D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4232" autoAdjust="0"/>
    <p:restoredTop sz="94660"/>
  </p:normalViewPr>
  <p:slideViewPr>
    <p:cSldViewPr snapToGrid="0">
      <p:cViewPr varScale="1">
        <p:scale>
          <a:sx n="85" d="100"/>
          <a:sy n="85" d="100"/>
        </p:scale>
        <p:origin x="1085" y="62"/>
      </p:cViewPr>
      <p:guideLst/>
    </p:cSldViewPr>
  </p:slideViewPr>
  <p:notesTextViewPr>
    <p:cViewPr>
      <p:scale>
        <a:sx n="1" d="1"/>
        <a:sy n="1" d="1"/>
      </p:scale>
      <p:origin x="0" y="0"/>
    </p:cViewPr>
  </p:notesTextViewPr>
  <p:sorterViewPr>
    <p:cViewPr varScale="1">
      <p:scale>
        <a:sx n="100" d="100"/>
        <a:sy n="100" d="100"/>
      </p:scale>
      <p:origin x="0" y="-1690"/>
    </p:cViewPr>
  </p:sorterViewPr>
  <p:notesViewPr>
    <p:cSldViewPr snapToGrid="0">
      <p:cViewPr varScale="1">
        <p:scale>
          <a:sx n="62" d="100"/>
          <a:sy n="62" d="100"/>
        </p:scale>
        <p:origin x="3139"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8" tIns="48324" rIns="96648" bIns="48324"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48" tIns="48324" rIns="96648" bIns="48324" rtlCol="0"/>
          <a:lstStyle>
            <a:lvl1pPr algn="r">
              <a:defRPr sz="1300"/>
            </a:lvl1pPr>
          </a:lstStyle>
          <a:p>
            <a:fld id="{447379E4-3187-40C1-B9C3-DFCFE7AC3EC4}" type="datetimeFigureOut">
              <a:rPr lang="en-US" smtClean="0"/>
              <a:t>3/16/2018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8" tIns="48324" rIns="96648" bIns="48324"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8" tIns="48324" rIns="96648"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48" tIns="48324" rIns="96648"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8" tIns="48324" rIns="96648" bIns="48324" rtlCol="0" anchor="b"/>
          <a:lstStyle>
            <a:lvl1pPr algn="r">
              <a:defRPr sz="1300"/>
            </a:lvl1pPr>
          </a:lstStyle>
          <a:p>
            <a:fld id="{D5DFAE26-E637-4DE5-93DF-3B47D6DD627E}" type="slidenum">
              <a:rPr lang="en-US" smtClean="0"/>
              <a:t>‹#›</a:t>
            </a:fld>
            <a:endParaRPr lang="en-US"/>
          </a:p>
        </p:txBody>
      </p:sp>
    </p:spTree>
    <p:extLst>
      <p:ext uri="{BB962C8B-B14F-4D97-AF65-F5344CB8AC3E}">
        <p14:creationId xmlns:p14="http://schemas.microsoft.com/office/powerpoint/2010/main" val="216529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own intro here depending on your audience]</a:t>
            </a:r>
            <a:endParaRPr lang="en-US" dirty="0"/>
          </a:p>
        </p:txBody>
      </p:sp>
      <p:sp>
        <p:nvSpPr>
          <p:cNvPr id="4" name="Slide Number Placeholder 3"/>
          <p:cNvSpPr>
            <a:spLocks noGrp="1"/>
          </p:cNvSpPr>
          <p:nvPr>
            <p:ph type="sldNum" sz="quarter" idx="10"/>
          </p:nvPr>
        </p:nvSpPr>
        <p:spPr/>
        <p:txBody>
          <a:bodyPr/>
          <a:lstStyle/>
          <a:p>
            <a:fld id="{D5DFAE26-E637-4DE5-93DF-3B47D6DD627E}" type="slidenum">
              <a:rPr lang="en-US" smtClean="0"/>
              <a:t>1</a:t>
            </a:fld>
            <a:endParaRPr lang="en-US"/>
          </a:p>
        </p:txBody>
      </p:sp>
    </p:spTree>
    <p:extLst>
      <p:ext uri="{BB962C8B-B14F-4D97-AF65-F5344CB8AC3E}">
        <p14:creationId xmlns:p14="http://schemas.microsoft.com/office/powerpoint/2010/main" val="234796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a:t>the world leader in digital security, Gemalto </a:t>
            </a:r>
            <a:r>
              <a:rPr lang="en-US" dirty="0" smtClean="0"/>
              <a:t>can ensure </a:t>
            </a:r>
            <a:r>
              <a:rPr lang="en-US" dirty="0"/>
              <a:t>the authenticity of your banking transactions, </a:t>
            </a:r>
            <a:r>
              <a:rPr lang="en-US" dirty="0" smtClean="0"/>
              <a:t>safeguard </a:t>
            </a:r>
            <a:r>
              <a:rPr lang="en-US" dirty="0"/>
              <a:t>your health records, </a:t>
            </a:r>
            <a:r>
              <a:rPr lang="en-US" dirty="0" smtClean="0"/>
              <a:t>protect </a:t>
            </a:r>
            <a:r>
              <a:rPr lang="en-US" dirty="0"/>
              <a:t>the purchase of your morning cup of coffee, and </a:t>
            </a:r>
            <a:r>
              <a:rPr lang="en-US" dirty="0" smtClean="0"/>
              <a:t>help you control </a:t>
            </a:r>
            <a:r>
              <a:rPr lang="en-US" dirty="0"/>
              <a:t>risk, manage security, and maintain compliance</a:t>
            </a:r>
            <a:r>
              <a:rPr lang="en-US" dirty="0" smtClean="0"/>
              <a:t>.</a:t>
            </a:r>
          </a:p>
          <a:p>
            <a:endParaRPr lang="en-US" dirty="0"/>
          </a:p>
          <a:p>
            <a:r>
              <a:rPr lang="en-US" dirty="0"/>
              <a:t>Regardless of the industry you’re in or the current IT projects or priorities of your business, </a:t>
            </a:r>
            <a:r>
              <a:rPr lang="en-US" dirty="0" smtClean="0"/>
              <a:t>we offer a deep </a:t>
            </a:r>
            <a:r>
              <a:rPr lang="en-US" dirty="0"/>
              <a:t>portfolio of proven identity and data protection solutions designed to secure </a:t>
            </a:r>
            <a:r>
              <a:rPr lang="en-US" dirty="0" smtClean="0"/>
              <a:t>the </a:t>
            </a:r>
            <a:r>
              <a:rPr lang="en-US" dirty="0"/>
              <a:t>digital </a:t>
            </a:r>
            <a:r>
              <a:rPr lang="en-US" dirty="0" smtClean="0"/>
              <a:t>transformation of your business. </a:t>
            </a:r>
            <a:endParaRPr lang="en-US" dirty="0"/>
          </a:p>
          <a:p>
            <a:endParaRPr lang="en-US" dirty="0"/>
          </a:p>
        </p:txBody>
      </p:sp>
      <p:sp>
        <p:nvSpPr>
          <p:cNvPr id="4" name="Slide Number Placeholder 3"/>
          <p:cNvSpPr>
            <a:spLocks noGrp="1"/>
          </p:cNvSpPr>
          <p:nvPr>
            <p:ph type="sldNum" sz="quarter" idx="10"/>
          </p:nvPr>
        </p:nvSpPr>
        <p:spPr/>
        <p:txBody>
          <a:bodyPr/>
          <a:lstStyle/>
          <a:p>
            <a:fld id="{D5DFAE26-E637-4DE5-93DF-3B47D6DD627E}" type="slidenum">
              <a:rPr lang="en-US" smtClean="0"/>
              <a:t>10</a:t>
            </a:fld>
            <a:endParaRPr lang="en-US"/>
          </a:p>
        </p:txBody>
      </p:sp>
    </p:spTree>
    <p:extLst>
      <p:ext uri="{BB962C8B-B14F-4D97-AF65-F5344CB8AC3E}">
        <p14:creationId xmlns:p14="http://schemas.microsoft.com/office/powerpoint/2010/main" val="318041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our portfolio of </a:t>
            </a:r>
            <a:r>
              <a:rPr lang="en-US" dirty="0" err="1" smtClean="0"/>
              <a:t>SafeNet</a:t>
            </a:r>
            <a:r>
              <a:rPr lang="en-US" dirty="0" smtClean="0"/>
              <a:t> </a:t>
            </a:r>
            <a:r>
              <a:rPr lang="en-US" dirty="0"/>
              <a:t>Identity and Data Protection solutions are trusted by the largest and most respected brands around the world to protect their data, identities, and intellectual </a:t>
            </a:r>
            <a:r>
              <a:rPr lang="en-US" dirty="0" smtClean="0"/>
              <a:t>property, including: </a:t>
            </a:r>
          </a:p>
          <a:p>
            <a:pPr marL="171450" indent="-171450">
              <a:buFont typeface="Arial" panose="020B0604020202020204" pitchFamily="34" charset="0"/>
              <a:buChar char="•"/>
            </a:pPr>
            <a:r>
              <a:rPr lang="en-US" dirty="0" smtClean="0"/>
              <a:t>8 of the world’s largest retailers</a:t>
            </a:r>
          </a:p>
          <a:p>
            <a:pPr marL="171450" indent="-171450">
              <a:buFont typeface="Arial" panose="020B0604020202020204" pitchFamily="34" charset="0"/>
              <a:buChar char="•"/>
            </a:pPr>
            <a:r>
              <a:rPr lang="en-US" dirty="0" smtClean="0"/>
              <a:t>14 of the world’s largest banks</a:t>
            </a:r>
          </a:p>
          <a:p>
            <a:pPr marL="171450" indent="-171450">
              <a:buFont typeface="Arial" panose="020B0604020202020204" pitchFamily="34" charset="0"/>
              <a:buChar char="•"/>
            </a:pPr>
            <a:r>
              <a:rPr lang="en-US" dirty="0" smtClean="0"/>
              <a:t>5 of the world’s largest healthcare providers</a:t>
            </a:r>
          </a:p>
          <a:p>
            <a:pPr marL="171450" indent="-171450">
              <a:buFont typeface="Arial" panose="020B0604020202020204" pitchFamily="34" charset="0"/>
              <a:buChar char="•"/>
            </a:pPr>
            <a:r>
              <a:rPr lang="en-US" dirty="0" smtClean="0"/>
              <a:t>5 of the world’s largest cloud service providers</a:t>
            </a:r>
          </a:p>
          <a:p>
            <a:pPr marL="171450" indent="-171450">
              <a:buFont typeface="Arial" panose="020B0604020202020204" pitchFamily="34" charset="0"/>
              <a:buChar char="•"/>
            </a:pPr>
            <a:r>
              <a:rPr lang="en-US" dirty="0" smtClean="0"/>
              <a:t>10 of the world’s largest software companies</a:t>
            </a:r>
          </a:p>
          <a:p>
            <a:pPr marL="171450" indent="-171450">
              <a:buFont typeface="Arial" panose="020B0604020202020204" pitchFamily="34" charset="0"/>
              <a:buChar char="•"/>
            </a:pPr>
            <a:r>
              <a:rPr lang="en-US" dirty="0" smtClean="0"/>
              <a:t>And 12 of the world’s largest manufacturing companies</a:t>
            </a:r>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pPr/>
              <a:t>11</a:t>
            </a:fld>
            <a:endParaRPr lang="en-GB" dirty="0"/>
          </a:p>
        </p:txBody>
      </p:sp>
    </p:spTree>
    <p:extLst>
      <p:ext uri="{BB962C8B-B14F-4D97-AF65-F5344CB8AC3E}">
        <p14:creationId xmlns:p14="http://schemas.microsoft.com/office/powerpoint/2010/main" val="3235262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become a trusted leader by specializing in delivering security the way you want it</a:t>
            </a:r>
            <a:r>
              <a:rPr lang="en-US" dirty="0"/>
              <a:t>. </a:t>
            </a:r>
            <a:endParaRPr lang="en-US" dirty="0" smtClean="0"/>
          </a:p>
          <a:p>
            <a:endParaRPr lang="en-US" dirty="0"/>
          </a:p>
          <a:p>
            <a:r>
              <a:rPr lang="en-US" dirty="0" smtClean="0"/>
              <a:t>Our portfolio of encryption, key management and protection, and identity and access management solutions provide </a:t>
            </a:r>
            <a:r>
              <a:rPr lang="en-US" dirty="0"/>
              <a:t>centralized, enterprise-ready </a:t>
            </a:r>
            <a:r>
              <a:rPr lang="en-US" dirty="0" smtClean="0"/>
              <a:t>identity and data </a:t>
            </a:r>
            <a:r>
              <a:rPr lang="en-US" dirty="0"/>
              <a:t>protection across </a:t>
            </a:r>
            <a:r>
              <a:rPr lang="en-US" dirty="0" smtClean="0"/>
              <a:t>on-premises</a:t>
            </a:r>
            <a:r>
              <a:rPr lang="en-US" dirty="0"/>
              <a:t>, cloud, and hybrid environments. </a:t>
            </a:r>
            <a:endParaRPr lang="en-US" dirty="0" smtClean="0"/>
          </a:p>
          <a:p>
            <a:endParaRPr lang="en-US" dirty="0"/>
          </a:p>
          <a:p>
            <a:r>
              <a:rPr lang="en-US" dirty="0" smtClean="0"/>
              <a:t>These solutions </a:t>
            </a:r>
            <a:r>
              <a:rPr lang="en-US" dirty="0"/>
              <a:t>complement the IT and security plans you already have in place and are available to be deployed </a:t>
            </a:r>
            <a:r>
              <a:rPr lang="en-US" dirty="0" smtClean="0"/>
              <a:t>on-premises across all of your environments, or </a:t>
            </a:r>
            <a:r>
              <a:rPr lang="en-US" dirty="0"/>
              <a:t>on demand from the cloud. </a:t>
            </a:r>
            <a:endParaRPr lang="en-US" dirty="0" smtClean="0"/>
          </a:p>
          <a:p>
            <a:endParaRPr lang="en-US" dirty="0"/>
          </a:p>
        </p:txBody>
      </p:sp>
      <p:sp>
        <p:nvSpPr>
          <p:cNvPr id="4" name="Slide Number Placeholder 3"/>
          <p:cNvSpPr>
            <a:spLocks noGrp="1"/>
          </p:cNvSpPr>
          <p:nvPr>
            <p:ph type="sldNum" sz="quarter" idx="10"/>
          </p:nvPr>
        </p:nvSpPr>
        <p:spPr/>
        <p:txBody>
          <a:bodyPr/>
          <a:lstStyle/>
          <a:p>
            <a:fld id="{D5DFAE26-E637-4DE5-93DF-3B47D6DD627E}" type="slidenum">
              <a:rPr lang="en-US" smtClean="0"/>
              <a:t>12</a:t>
            </a:fld>
            <a:endParaRPr lang="en-US"/>
          </a:p>
        </p:txBody>
      </p:sp>
    </p:spTree>
    <p:extLst>
      <p:ext uri="{BB962C8B-B14F-4D97-AF65-F5344CB8AC3E}">
        <p14:creationId xmlns:p14="http://schemas.microsoft.com/office/powerpoint/2010/main" val="79256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dirty="0"/>
              <a:t>because </a:t>
            </a:r>
            <a:r>
              <a:rPr lang="en-US" dirty="0" smtClean="0"/>
              <a:t>our solutions </a:t>
            </a:r>
            <a:r>
              <a:rPr lang="en-US" dirty="0"/>
              <a:t>integrate with a growing ecosystem of today’s leading technologies, </a:t>
            </a:r>
            <a:r>
              <a:rPr lang="en-US" dirty="0" smtClean="0"/>
              <a:t>you can scale security to meet both the current and future needs of your business. </a:t>
            </a:r>
          </a:p>
          <a:p>
            <a:endParaRPr lang="en-US" dirty="0"/>
          </a:p>
          <a:p>
            <a:r>
              <a:rPr lang="en-US" i="1" dirty="0" smtClean="0"/>
              <a:t>It’s important to note here that this is not a complete list of our available integrations. Be sure to connect with [me/your Gemalto representative] to discuss any specific integrations or use cases. </a:t>
            </a:r>
            <a:endParaRPr lang="en-US" i="1" dirty="0"/>
          </a:p>
        </p:txBody>
      </p:sp>
      <p:sp>
        <p:nvSpPr>
          <p:cNvPr id="4" name="Slide Number Placeholder 3"/>
          <p:cNvSpPr>
            <a:spLocks noGrp="1"/>
          </p:cNvSpPr>
          <p:nvPr>
            <p:ph type="sldNum" sz="quarter" idx="10"/>
          </p:nvPr>
        </p:nvSpPr>
        <p:spPr/>
        <p:txBody>
          <a:bodyPr/>
          <a:lstStyle/>
          <a:p>
            <a:fld id="{D5DFAE26-E637-4DE5-93DF-3B47D6DD627E}" type="slidenum">
              <a:rPr lang="en-US" smtClean="0"/>
              <a:t>13</a:t>
            </a:fld>
            <a:endParaRPr lang="en-US"/>
          </a:p>
        </p:txBody>
      </p:sp>
    </p:spTree>
    <p:extLst>
      <p:ext uri="{BB962C8B-B14F-4D97-AF65-F5344CB8AC3E}">
        <p14:creationId xmlns:p14="http://schemas.microsoft.com/office/powerpoint/2010/main" val="375413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Now let’s take a quick look at our solutions. We’ll start with our </a:t>
            </a:r>
            <a:r>
              <a:rPr lang="en-US" sz="1050" dirty="0" err="1"/>
              <a:t>SafeNet</a:t>
            </a:r>
            <a:r>
              <a:rPr lang="en-US" sz="1050" dirty="0"/>
              <a:t> Data Protection portfolio that enables your organization to deploy centralized enterprise key management and encryption across distributed environments.   </a:t>
            </a:r>
          </a:p>
          <a:p>
            <a:endParaRPr lang="en-US" sz="1050" dirty="0"/>
          </a:p>
          <a:p>
            <a:r>
              <a:rPr lang="en-US" sz="1050" dirty="0"/>
              <a:t>Our </a:t>
            </a:r>
            <a:r>
              <a:rPr lang="en-US" sz="1050" dirty="0" err="1"/>
              <a:t>SafeNet</a:t>
            </a:r>
            <a:r>
              <a:rPr lang="en-US" sz="1050" dirty="0"/>
              <a:t> encryption solutions work together with </a:t>
            </a:r>
            <a:r>
              <a:rPr lang="en-US" sz="1050" dirty="0" err="1"/>
              <a:t>SafeNet</a:t>
            </a:r>
            <a:r>
              <a:rPr lang="en-US" sz="1050" dirty="0"/>
              <a:t> </a:t>
            </a:r>
            <a:r>
              <a:rPr lang="en-US" sz="1050" dirty="0" err="1"/>
              <a:t>KeySecure</a:t>
            </a:r>
            <a:r>
              <a:rPr lang="en-US" sz="1050" dirty="0"/>
              <a:t> to enable enterprises to centrally secure sensitive data at every level of the stack – from clients and applications to databases and file storage. No matter where it resides…on-premises, in the cloud, or hybrid environments, our encryption and tokenization solutions can secure your sensitive structured or unstructured data at rest. And, when your data is moving between physical locations or to and from the cloud, our high speed encryption solutions will keep it safe in transit too.  </a:t>
            </a:r>
          </a:p>
          <a:p>
            <a:endParaRPr lang="en-US" sz="1050" dirty="0"/>
          </a:p>
          <a:p>
            <a:r>
              <a:rPr lang="en-US" sz="1050" dirty="0"/>
              <a:t>With </a:t>
            </a:r>
            <a:r>
              <a:rPr lang="en-US" sz="1050" b="1" dirty="0" err="1"/>
              <a:t>SafeNet</a:t>
            </a:r>
            <a:r>
              <a:rPr lang="en-US" sz="1050" b="1" dirty="0"/>
              <a:t> </a:t>
            </a:r>
            <a:r>
              <a:rPr lang="en-US" sz="1050" b="1" dirty="0" err="1"/>
              <a:t>KeySecure</a:t>
            </a:r>
            <a:r>
              <a:rPr lang="en-US" sz="1050" dirty="0"/>
              <a:t>, you can centrally manage the entire key lifecycle – from key generation to storage and archival and termination -  and, ultimately, manage and prove ownership of your data wherever it goes. This industry-leading  enterprise key management platform is available as a hardware appliance or hardened virtual security appliance. </a:t>
            </a:r>
          </a:p>
          <a:p>
            <a:endParaRPr lang="en-US" sz="1050" dirty="0"/>
          </a:p>
          <a:p>
            <a:r>
              <a:rPr lang="en-US" sz="1050" dirty="0"/>
              <a:t>For an added level of security</a:t>
            </a:r>
            <a:r>
              <a:rPr lang="en-US" sz="1050" b="1" dirty="0"/>
              <a:t>, </a:t>
            </a:r>
            <a:r>
              <a:rPr lang="en-US" sz="1050" b="1" dirty="0" err="1"/>
              <a:t>SafeNet</a:t>
            </a:r>
            <a:r>
              <a:rPr lang="en-US" sz="1050" b="1" dirty="0"/>
              <a:t> Hardware Security Modules </a:t>
            </a:r>
            <a:r>
              <a:rPr lang="en-US" sz="1050" dirty="0"/>
              <a:t>provide a secure vault because the keys never leave the intrusion-resistant, tamper-evident, FIPS-validated hardware appliance. Since all cryptographic operations occur within the HSM, strong access controls prevent unauthorized users from accessing sensitive cryptographic material. Additionally, our HSMs integrate with </a:t>
            </a:r>
            <a:r>
              <a:rPr lang="en-US" sz="1050" b="1" dirty="0" err="1"/>
              <a:t>SafeNet</a:t>
            </a:r>
            <a:r>
              <a:rPr lang="en-US" sz="1050" b="1" dirty="0"/>
              <a:t> Crypto Command Center</a:t>
            </a:r>
            <a:r>
              <a:rPr lang="en-US" sz="1050" dirty="0"/>
              <a:t> for quick and easy crypto resource partitioning, reporting and monitoring. And now, with the introduction of </a:t>
            </a:r>
            <a:r>
              <a:rPr lang="en-US" sz="1050" dirty="0" err="1"/>
              <a:t>SafeNet</a:t>
            </a:r>
            <a:r>
              <a:rPr lang="en-US" sz="1050" dirty="0"/>
              <a:t> Data Protection On Demand, enterprises can deploy solutions like </a:t>
            </a:r>
            <a:r>
              <a:rPr lang="en-US" sz="1050" dirty="0" err="1"/>
              <a:t>SafeNet</a:t>
            </a:r>
            <a:r>
              <a:rPr lang="en-US" sz="1050" dirty="0"/>
              <a:t> HSM </a:t>
            </a:r>
            <a:r>
              <a:rPr lang="en-US" sz="1050" dirty="0" err="1"/>
              <a:t>OnDemand</a:t>
            </a:r>
            <a:r>
              <a:rPr lang="en-US" sz="1050" dirty="0"/>
              <a:t> and Key Brokering services -  all on demand from the cloud. </a:t>
            </a:r>
          </a:p>
          <a:p>
            <a:endParaRPr lang="en-US" sz="1050" dirty="0"/>
          </a:p>
          <a:p>
            <a:endParaRPr lang="en-US" sz="1050" dirty="0"/>
          </a:p>
          <a:p>
            <a:endParaRPr lang="en-US" sz="1050" dirty="0" smtClean="0"/>
          </a:p>
          <a:p>
            <a:endParaRPr lang="en-US" sz="1050" dirty="0"/>
          </a:p>
          <a:p>
            <a:endParaRPr lang="en-US" sz="1050" dirty="0"/>
          </a:p>
          <a:p>
            <a:endParaRPr lang="en-US" sz="1050" dirty="0"/>
          </a:p>
        </p:txBody>
      </p:sp>
      <p:sp>
        <p:nvSpPr>
          <p:cNvPr id="4" name="Slide Number Placeholder 3"/>
          <p:cNvSpPr>
            <a:spLocks noGrp="1"/>
          </p:cNvSpPr>
          <p:nvPr>
            <p:ph type="sldNum" sz="quarter" idx="10"/>
          </p:nvPr>
        </p:nvSpPr>
        <p:spPr/>
        <p:txBody>
          <a:bodyPr/>
          <a:lstStyle/>
          <a:p>
            <a:fld id="{D5DFAE26-E637-4DE5-93DF-3B47D6DD627E}" type="slidenum">
              <a:rPr lang="en-US" smtClean="0"/>
              <a:t>14</a:t>
            </a:fld>
            <a:endParaRPr lang="en-US"/>
          </a:p>
        </p:txBody>
      </p:sp>
    </p:spTree>
    <p:extLst>
      <p:ext uri="{BB962C8B-B14F-4D97-AF65-F5344CB8AC3E}">
        <p14:creationId xmlns:p14="http://schemas.microsoft.com/office/powerpoint/2010/main" val="345744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secure identities and control access to your data and applications, we offer a portfolio of industry-leading Access Management and PKI credentialing solutions. Both complement each other by addressing the widest range of use cases including Cloud SSO, secure remote access, network logon, converged badge solutions, email encryption and digital signing. </a:t>
            </a:r>
          </a:p>
          <a:p>
            <a:endParaRPr lang="en-US" sz="1100" dirty="0"/>
          </a:p>
          <a:p>
            <a:r>
              <a:rPr lang="en-US" sz="1100" dirty="0"/>
              <a:t>For access management we have </a:t>
            </a:r>
            <a:r>
              <a:rPr lang="en-US" sz="1100" dirty="0" err="1"/>
              <a:t>SafeNet</a:t>
            </a:r>
            <a:r>
              <a:rPr lang="en-US" sz="1100" dirty="0"/>
              <a:t> Trusted Access - a cloud based access management service that allows you to manage cloud access and offer SSO for cloud applications. The service includes all the capabilities offered by </a:t>
            </a:r>
            <a:r>
              <a:rPr lang="en-US" sz="1100" dirty="0" err="1"/>
              <a:t>SafeNet</a:t>
            </a:r>
            <a:r>
              <a:rPr lang="en-US" sz="1100" dirty="0"/>
              <a:t> Authentication Service, our award winning multi-factor authentication service, which offers multi-factor authentication for hundreds of enterprise applications. </a:t>
            </a:r>
          </a:p>
          <a:p>
            <a:endParaRPr lang="en-US" sz="1100" dirty="0"/>
          </a:p>
          <a:p>
            <a:r>
              <a:rPr lang="en-US" sz="1100" dirty="0"/>
              <a:t>Additional high-assurance enterprise use cases are supported by our suite of PKI credential management solutions which enable converged bade solutions, high-assurance remote access with PKI smartcards, digital signing and email encryption. Our PKI credentialing solutions comprise a completely integrated solution consisting of </a:t>
            </a:r>
            <a:r>
              <a:rPr lang="en-US" sz="1100" dirty="0" err="1"/>
              <a:t>SafeNet</a:t>
            </a:r>
            <a:r>
              <a:rPr lang="en-US" sz="1100" dirty="0"/>
              <a:t> Authentication Manager, a PKI management server, </a:t>
            </a:r>
            <a:r>
              <a:rPr lang="en-US" sz="1100" dirty="0" err="1"/>
              <a:t>SafeNet</a:t>
            </a:r>
            <a:r>
              <a:rPr lang="en-US" sz="1100" dirty="0"/>
              <a:t> Authentication Client, PKI middleware and a broad range of PKI-based smartcards and USB tokens. </a:t>
            </a:r>
          </a:p>
          <a:p>
            <a:endParaRPr lang="en-US" sz="1100" dirty="0"/>
          </a:p>
          <a:p>
            <a:r>
              <a:rPr lang="en-US" sz="1100" dirty="0"/>
              <a:t>As you can see we have a very broad IAM portfolio that can secure an organization’s cloud environment by managing access to cloud services and providing a seamless yet secure SSO experience, while at the same time ensuring that more sensitive applications can be secured with higher assurance PKI based solutions. </a:t>
            </a:r>
          </a:p>
        </p:txBody>
      </p:sp>
      <p:sp>
        <p:nvSpPr>
          <p:cNvPr id="4" name="Slide Number Placeholder 3"/>
          <p:cNvSpPr>
            <a:spLocks noGrp="1"/>
          </p:cNvSpPr>
          <p:nvPr>
            <p:ph type="sldNum" sz="quarter" idx="10"/>
          </p:nvPr>
        </p:nvSpPr>
        <p:spPr/>
        <p:txBody>
          <a:bodyPr/>
          <a:lstStyle/>
          <a:p>
            <a:fld id="{D5DFAE26-E637-4DE5-93DF-3B47D6DD627E}" type="slidenum">
              <a:rPr lang="en-US" smtClean="0"/>
              <a:t>15</a:t>
            </a:fld>
            <a:endParaRPr lang="en-US"/>
          </a:p>
        </p:txBody>
      </p:sp>
    </p:spTree>
    <p:extLst>
      <p:ext uri="{BB962C8B-B14F-4D97-AF65-F5344CB8AC3E}">
        <p14:creationId xmlns:p14="http://schemas.microsoft.com/office/powerpoint/2010/main" val="2724414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wrap up this discussion today by asking you one question…</a:t>
            </a:r>
          </a:p>
          <a:p>
            <a:endParaRPr lang="en-US" dirty="0"/>
          </a:p>
          <a:p>
            <a:r>
              <a:rPr lang="en-US" dirty="0" smtClean="0"/>
              <a:t>How confident are you that your data would be secure after a breach?</a:t>
            </a:r>
          </a:p>
          <a:p>
            <a:endParaRPr lang="en-US" dirty="0"/>
          </a:p>
          <a:p>
            <a:r>
              <a:rPr lang="en-US" dirty="0" smtClean="0"/>
              <a:t>If you have any doubt, we’re here to help you build your secure breach strategy. We can work with you to demonstrate how and where our solutions fit into your existing IT and security projects and make sure you’re thinking beyond the perimeter to keep your data secure wherever it goes. </a:t>
            </a:r>
          </a:p>
        </p:txBody>
      </p:sp>
      <p:sp>
        <p:nvSpPr>
          <p:cNvPr id="4" name="Slide Number Placeholder 3"/>
          <p:cNvSpPr>
            <a:spLocks noGrp="1"/>
          </p:cNvSpPr>
          <p:nvPr>
            <p:ph type="sldNum" sz="quarter" idx="10"/>
          </p:nvPr>
        </p:nvSpPr>
        <p:spPr/>
        <p:txBody>
          <a:bodyPr/>
          <a:lstStyle/>
          <a:p>
            <a:fld id="{D5DFAE26-E637-4DE5-93DF-3B47D6DD627E}" type="slidenum">
              <a:rPr lang="en-US" smtClean="0"/>
              <a:t>16</a:t>
            </a:fld>
            <a:endParaRPr lang="en-US"/>
          </a:p>
        </p:txBody>
      </p:sp>
    </p:spTree>
    <p:extLst>
      <p:ext uri="{BB962C8B-B14F-4D97-AF65-F5344CB8AC3E}">
        <p14:creationId xmlns:p14="http://schemas.microsoft.com/office/powerpoint/2010/main" val="49548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51058"/>
            <a:ext cx="5852160" cy="3780473"/>
          </a:xfrm>
        </p:spPr>
        <p:txBody>
          <a:bodyPr/>
          <a:lstStyle/>
          <a:p>
            <a:r>
              <a:rPr lang="en-US" dirty="0"/>
              <a:t>The digital world is transforming every aspect of our daily lives, and that includes the way we work. To compete, today’s enterprises are </a:t>
            </a:r>
            <a:r>
              <a:rPr lang="en-US" dirty="0" smtClean="0"/>
              <a:t>embracing: </a:t>
            </a:r>
          </a:p>
          <a:p>
            <a:pPr marL="171450" indent="-171450">
              <a:buFont typeface="Arial" panose="020B0604020202020204" pitchFamily="34" charset="0"/>
              <a:buChar char="•"/>
            </a:pPr>
            <a:r>
              <a:rPr lang="en-US" dirty="0" smtClean="0"/>
              <a:t>the </a:t>
            </a:r>
            <a:r>
              <a:rPr lang="en-US" dirty="0"/>
              <a:t>simplicity and ease of the cloud and SaaS </a:t>
            </a:r>
            <a:r>
              <a:rPr lang="en-US" dirty="0" smtClean="0"/>
              <a:t>applications</a:t>
            </a:r>
          </a:p>
          <a:p>
            <a:pPr marL="171450" indent="-171450">
              <a:buFont typeface="Arial" panose="020B0604020202020204" pitchFamily="34" charset="0"/>
              <a:buChar char="•"/>
            </a:pPr>
            <a:r>
              <a:rPr lang="en-US" dirty="0" smtClean="0"/>
              <a:t>the </a:t>
            </a:r>
            <a:r>
              <a:rPr lang="en-US" dirty="0"/>
              <a:t>convenience of mobility and bring your own </a:t>
            </a:r>
            <a:r>
              <a:rPr lang="en-US" dirty="0" smtClean="0"/>
              <a:t>device</a:t>
            </a:r>
          </a:p>
          <a:p>
            <a:pPr marL="171450" indent="-171450">
              <a:buFont typeface="Arial" panose="020B0604020202020204" pitchFamily="34" charset="0"/>
              <a:buChar char="•"/>
            </a:pPr>
            <a:r>
              <a:rPr lang="en-US" dirty="0" smtClean="0"/>
              <a:t>increased </a:t>
            </a:r>
            <a:r>
              <a:rPr lang="en-US" dirty="0"/>
              <a:t>insights from connected devices and the Internet of </a:t>
            </a:r>
            <a:r>
              <a:rPr lang="en-US" dirty="0" smtClean="0"/>
              <a:t>Things</a:t>
            </a:r>
          </a:p>
          <a:p>
            <a:pPr marL="171450" indent="-171450">
              <a:buFont typeface="Arial" panose="020B0604020202020204" pitchFamily="34" charset="0"/>
              <a:buChar char="•"/>
            </a:pPr>
            <a:r>
              <a:rPr lang="en-US" dirty="0" smtClean="0"/>
              <a:t>As </a:t>
            </a:r>
            <a:r>
              <a:rPr lang="en-US" dirty="0"/>
              <a:t>well as the need to mine more value from more information with big data and analytics platforms. </a:t>
            </a:r>
            <a:endParaRPr lang="en-US" dirty="0" smtClean="0"/>
          </a:p>
          <a:p>
            <a:r>
              <a:rPr lang="en-US" dirty="0" smtClean="0"/>
              <a:t/>
            </a:r>
            <a:br>
              <a:rPr lang="en-US" dirty="0" smtClean="0"/>
            </a:br>
            <a:r>
              <a:rPr lang="en-US" dirty="0" smtClean="0"/>
              <a:t>These </a:t>
            </a:r>
            <a:r>
              <a:rPr lang="en-US" dirty="0"/>
              <a:t>are just a few of the emerging technologies that are helping to move business </a:t>
            </a:r>
            <a:r>
              <a:rPr lang="en-US" dirty="0" smtClean="0"/>
              <a:t>forward…faster</a:t>
            </a:r>
            <a:r>
              <a:rPr lang="en-US" dirty="0"/>
              <a:t>. </a:t>
            </a:r>
          </a:p>
        </p:txBody>
      </p:sp>
      <p:sp>
        <p:nvSpPr>
          <p:cNvPr id="4" name="Slide Number Placeholder 3"/>
          <p:cNvSpPr>
            <a:spLocks noGrp="1"/>
          </p:cNvSpPr>
          <p:nvPr>
            <p:ph type="sldNum" sz="quarter" idx="10"/>
          </p:nvPr>
        </p:nvSpPr>
        <p:spPr/>
        <p:txBody>
          <a:bodyPr/>
          <a:lstStyle/>
          <a:p>
            <a:fld id="{D5DFAE26-E637-4DE5-93DF-3B47D6DD627E}" type="slidenum">
              <a:rPr lang="en-US" smtClean="0"/>
              <a:t>2</a:t>
            </a:fld>
            <a:endParaRPr lang="en-US"/>
          </a:p>
        </p:txBody>
      </p:sp>
    </p:spTree>
    <p:extLst>
      <p:ext uri="{BB962C8B-B14F-4D97-AF65-F5344CB8AC3E}">
        <p14:creationId xmlns:p14="http://schemas.microsoft.com/office/powerpoint/2010/main" val="90534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it’s not just businesses that are finding value in data…hackers are too. </a:t>
            </a:r>
            <a:endParaRPr lang="en-US" dirty="0" smtClean="0"/>
          </a:p>
          <a:p>
            <a:endParaRPr lang="en-US" dirty="0"/>
          </a:p>
          <a:p>
            <a:r>
              <a:rPr lang="en-US" dirty="0" smtClean="0"/>
              <a:t>And that’s why it’s important to continue to adapt </a:t>
            </a:r>
            <a:r>
              <a:rPr lang="en-US" dirty="0"/>
              <a:t>your security strategy to align with the way your business </a:t>
            </a:r>
            <a:r>
              <a:rPr lang="en-US" dirty="0" smtClean="0"/>
              <a:t>works, particularly as you…</a:t>
            </a:r>
          </a:p>
          <a:p>
            <a:pPr marL="171450" indent="-171450">
              <a:buFont typeface="Arial" panose="020B0604020202020204" pitchFamily="34" charset="0"/>
              <a:buChar char="•"/>
            </a:pPr>
            <a:r>
              <a:rPr lang="en-US" dirty="0" smtClean="0"/>
              <a:t>Produce, store and share more data </a:t>
            </a:r>
            <a:r>
              <a:rPr lang="en-US" dirty="0"/>
              <a:t>in more places. </a:t>
            </a:r>
            <a:endParaRPr lang="en-US" dirty="0" smtClean="0"/>
          </a:p>
          <a:p>
            <a:pPr marL="171450" indent="-171450">
              <a:buFont typeface="Arial" panose="020B0604020202020204" pitchFamily="34" charset="0"/>
              <a:buChar char="•"/>
            </a:pPr>
            <a:r>
              <a:rPr lang="en-US" dirty="0" smtClean="0"/>
              <a:t>Manage more </a:t>
            </a:r>
            <a:r>
              <a:rPr lang="en-US" dirty="0"/>
              <a:t>networks, clouds, and devices accessing </a:t>
            </a:r>
            <a:r>
              <a:rPr lang="en-US" dirty="0" smtClean="0"/>
              <a:t>your </a:t>
            </a:r>
            <a:r>
              <a:rPr lang="en-US" dirty="0"/>
              <a:t>corporate resources. </a:t>
            </a:r>
            <a:endParaRPr lang="en-US" dirty="0" smtClean="0"/>
          </a:p>
          <a:p>
            <a:pPr marL="171450" indent="-171450">
              <a:buFont typeface="Arial" panose="020B0604020202020204" pitchFamily="34" charset="0"/>
              <a:buChar char="•"/>
            </a:pPr>
            <a:r>
              <a:rPr lang="en-US" dirty="0" smtClean="0"/>
              <a:t>Face more </a:t>
            </a:r>
            <a:r>
              <a:rPr lang="en-US" dirty="0"/>
              <a:t>advanced threats as your attack surface sprawls. </a:t>
            </a:r>
            <a:endParaRPr lang="en-US" dirty="0" smtClean="0"/>
          </a:p>
          <a:p>
            <a:pPr marL="171450" indent="-171450">
              <a:buFont typeface="Arial" panose="020B0604020202020204" pitchFamily="34" charset="0"/>
              <a:buChar char="•"/>
            </a:pPr>
            <a:r>
              <a:rPr lang="en-US" dirty="0" smtClean="0"/>
              <a:t>Navigate the requirements of more complex compliance </a:t>
            </a:r>
            <a:r>
              <a:rPr lang="en-US" dirty="0"/>
              <a:t>and regulatory </a:t>
            </a:r>
            <a:r>
              <a:rPr lang="en-US" dirty="0" smtClean="0"/>
              <a:t>mandates, such as GDPR and PCI-DSS. </a:t>
            </a:r>
          </a:p>
          <a:p>
            <a:pPr marL="171450" indent="-171450">
              <a:buFont typeface="Arial" panose="020B0604020202020204" pitchFamily="34" charset="0"/>
              <a:buChar char="•"/>
            </a:pPr>
            <a:r>
              <a:rPr lang="en-US" dirty="0" smtClean="0"/>
              <a:t>And, finally, work to reduce human error as teams grow to manage all of this…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5DFAE26-E637-4DE5-93DF-3B47D6DD627E}" type="slidenum">
              <a:rPr lang="en-US" smtClean="0"/>
              <a:t>3</a:t>
            </a:fld>
            <a:endParaRPr lang="en-US"/>
          </a:p>
        </p:txBody>
      </p:sp>
    </p:spTree>
    <p:extLst>
      <p:ext uri="{BB962C8B-B14F-4D97-AF65-F5344CB8AC3E}">
        <p14:creationId xmlns:p14="http://schemas.microsoft.com/office/powerpoint/2010/main" val="264387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these challenges, we know that many enterprises have deployed perimeter security. </a:t>
            </a:r>
          </a:p>
          <a:p>
            <a:endParaRPr lang="en-US" dirty="0"/>
          </a:p>
          <a:p>
            <a:r>
              <a:rPr lang="en-US" dirty="0" smtClean="0"/>
              <a:t>According to our latest research, 94% of enterprises believe their perimeter security is effective at keeping unauthorized users out of their network. </a:t>
            </a:r>
          </a:p>
          <a:p>
            <a:endParaRPr lang="en-US" dirty="0"/>
          </a:p>
          <a:p>
            <a:r>
              <a:rPr lang="en-US" dirty="0" smtClean="0"/>
              <a:t>However, we also found that 65% aren’t confident their data would be secure in the event of a breach. </a:t>
            </a:r>
          </a:p>
          <a:p>
            <a:endParaRPr lang="en-US" dirty="0"/>
          </a:p>
          <a:p>
            <a:r>
              <a:rPr lang="en-US" dirty="0" smtClean="0"/>
              <a:t>That’s quite a disconnect.  </a:t>
            </a:r>
          </a:p>
          <a:p>
            <a:endParaRPr lang="en-US" dirty="0"/>
          </a:p>
          <a:p>
            <a:r>
              <a:rPr lang="en-US" dirty="0" smtClean="0"/>
              <a:t>So the question becomes, if your business is breached today, would your data be secure? </a:t>
            </a:r>
            <a:endParaRPr lang="en-US" dirty="0"/>
          </a:p>
        </p:txBody>
      </p:sp>
      <p:sp>
        <p:nvSpPr>
          <p:cNvPr id="4" name="Slide Number Placeholder 3"/>
          <p:cNvSpPr>
            <a:spLocks noGrp="1"/>
          </p:cNvSpPr>
          <p:nvPr>
            <p:ph type="sldNum" sz="quarter" idx="10"/>
          </p:nvPr>
        </p:nvSpPr>
        <p:spPr/>
        <p:txBody>
          <a:bodyPr/>
          <a:lstStyle/>
          <a:p>
            <a:fld id="{D5DFAE26-E637-4DE5-93DF-3B47D6DD627E}" type="slidenum">
              <a:rPr lang="en-US" smtClean="0"/>
              <a:t>4</a:t>
            </a:fld>
            <a:endParaRPr lang="en-US"/>
          </a:p>
        </p:txBody>
      </p:sp>
    </p:spTree>
    <p:extLst>
      <p:ext uri="{BB962C8B-B14F-4D97-AF65-F5344CB8AC3E}">
        <p14:creationId xmlns:p14="http://schemas.microsoft.com/office/powerpoint/2010/main" val="256410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what’s happening in the market. </a:t>
            </a:r>
          </a:p>
          <a:p>
            <a:endParaRPr lang="en-US" dirty="0"/>
          </a:p>
          <a:p>
            <a:r>
              <a:rPr lang="en-US" dirty="0" smtClean="0"/>
              <a:t>We know </a:t>
            </a:r>
            <a:r>
              <a:rPr lang="en-US" dirty="0"/>
              <a:t>that businesses </a:t>
            </a:r>
            <a:r>
              <a:rPr lang="en-US" dirty="0" smtClean="0"/>
              <a:t>of every size…in every industry…and in every corner of the globe, have been impacted by data breaches. </a:t>
            </a:r>
          </a:p>
          <a:p>
            <a:endParaRPr lang="en-US" dirty="0"/>
          </a:p>
          <a:p>
            <a:r>
              <a:rPr lang="en-US" dirty="0" smtClean="0"/>
              <a:t>In fact, more than 1.3 BILLION data records were lost or exposed as a result of data breaches in 2016 – that’s more than 3.7 million records each day. </a:t>
            </a:r>
          </a:p>
          <a:p>
            <a:endParaRPr lang="en-US" dirty="0"/>
          </a:p>
          <a:p>
            <a:r>
              <a:rPr lang="en-US" dirty="0"/>
              <a:t>I</a:t>
            </a:r>
            <a:r>
              <a:rPr lang="en-US" dirty="0" smtClean="0"/>
              <a:t>t’s also important to note, that while these businesses may have deployed perimeter security, more than 95% of the breaches involved data that was not encrypted. </a:t>
            </a:r>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D5DFAE26-E637-4DE5-93DF-3B47D6DD627E}" type="slidenum">
              <a:rPr lang="en-US" smtClean="0"/>
              <a:t>5</a:t>
            </a:fld>
            <a:endParaRPr lang="en-US"/>
          </a:p>
        </p:txBody>
      </p:sp>
    </p:spTree>
    <p:extLst>
      <p:ext uri="{BB962C8B-B14F-4D97-AF65-F5344CB8AC3E}">
        <p14:creationId xmlns:p14="http://schemas.microsoft.com/office/powerpoint/2010/main" val="420996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why it’s time for a new mindset when it comes to data security. </a:t>
            </a:r>
          </a:p>
          <a:p>
            <a:endParaRPr lang="en-US" dirty="0"/>
          </a:p>
          <a:p>
            <a:r>
              <a:rPr lang="en-US" dirty="0" smtClean="0"/>
              <a:t>You need to assume you will be breached and think beyond the perimeter to move security closer to what matters most to your business – data and user identities. </a:t>
            </a:r>
            <a:endParaRPr lang="en-US" dirty="0"/>
          </a:p>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pPr/>
              <a:t>6</a:t>
            </a:fld>
            <a:endParaRPr lang="en-GB" dirty="0"/>
          </a:p>
        </p:txBody>
      </p:sp>
    </p:spTree>
    <p:extLst>
      <p:ext uri="{BB962C8B-B14F-4D97-AF65-F5344CB8AC3E}">
        <p14:creationId xmlns:p14="http://schemas.microsoft.com/office/powerpoint/2010/main" val="164645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for a moment that you could centrally manage and control user access at the edge, while applying security directly to your data at the core. </a:t>
            </a:r>
          </a:p>
          <a:p>
            <a:endParaRPr lang="en-US" dirty="0"/>
          </a:p>
          <a:p>
            <a:r>
              <a:rPr lang="en-US" dirty="0" smtClean="0"/>
              <a:t>It’s possible. </a:t>
            </a:r>
          </a:p>
          <a:p>
            <a:endParaRPr lang="en-US" dirty="0"/>
          </a:p>
          <a:p>
            <a:r>
              <a:rPr lang="en-US" dirty="0" smtClean="0"/>
              <a:t>Let’s talk about what that means and how to build a secure breach strategy that’s designed to keep your data secure wherever it goes. </a:t>
            </a:r>
            <a:endParaRPr lang="en-US" dirty="0"/>
          </a:p>
        </p:txBody>
      </p:sp>
      <p:sp>
        <p:nvSpPr>
          <p:cNvPr id="4" name="Slide Number Placeholder 3"/>
          <p:cNvSpPr>
            <a:spLocks noGrp="1"/>
          </p:cNvSpPr>
          <p:nvPr>
            <p:ph type="sldNum" sz="quarter" idx="10"/>
          </p:nvPr>
        </p:nvSpPr>
        <p:spPr/>
        <p:txBody>
          <a:bodyPr/>
          <a:lstStyle/>
          <a:p>
            <a:fld id="{D5DFAE26-E637-4DE5-93DF-3B47D6DD627E}" type="slidenum">
              <a:rPr lang="en-US" smtClean="0"/>
              <a:t>7</a:t>
            </a:fld>
            <a:endParaRPr lang="en-US"/>
          </a:p>
        </p:txBody>
      </p:sp>
    </p:spTree>
    <p:extLst>
      <p:ext uri="{BB962C8B-B14F-4D97-AF65-F5344CB8AC3E}">
        <p14:creationId xmlns:p14="http://schemas.microsoft.com/office/powerpoint/2010/main" val="156214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[Note: Slide is animated to build]</a:t>
            </a:r>
            <a:br>
              <a:rPr lang="en-US" sz="1000" dirty="0" smtClean="0"/>
            </a:br>
            <a:r>
              <a:rPr lang="en-US" sz="1000" dirty="0" smtClean="0"/>
              <a:t/>
            </a:r>
            <a:br>
              <a:rPr lang="en-US" sz="1000" dirty="0" smtClean="0"/>
            </a:br>
            <a:r>
              <a:rPr lang="en-US" sz="1000" dirty="0" smtClean="0"/>
              <a:t>When you extend your security strategy beyond the perimeter, you can defend what’s really under attack. </a:t>
            </a:r>
            <a:endParaRPr lang="en-US" sz="1000" dirty="0"/>
          </a:p>
          <a:p>
            <a:r>
              <a:rPr lang="en-US" sz="1000" dirty="0" smtClean="0"/>
              <a:t>A secure breach strategy is comprised of three steps or tactics: </a:t>
            </a:r>
          </a:p>
          <a:p>
            <a:endParaRPr lang="en-US" b="1" dirty="0"/>
          </a:p>
          <a:p>
            <a:r>
              <a:rPr lang="en-US" sz="900" dirty="0" smtClean="0"/>
              <a:t>First, you’ll need to protect </a:t>
            </a:r>
            <a:r>
              <a:rPr lang="en-US" sz="900" dirty="0"/>
              <a:t>your sensitive data, regardless of where it flows or resides. To do this, determine where your most sensitive assets are located across your on-premises, cloud, and virtual environments. Search your file servers, applications, databases, and virtual machines for data at rest that must to be protected. </a:t>
            </a:r>
            <a:r>
              <a:rPr lang="en-US" sz="900" dirty="0" smtClean="0"/>
              <a:t>And</a:t>
            </a:r>
            <a:r>
              <a:rPr lang="en-US" sz="900" dirty="0"/>
              <a:t>, don’t forget to consider the network traffic flowing between your physical offices or other offsite locations. Once this data leaves the confines of your organization, you lose control over it. Attackers are ready to ‘tap’ the fiber optic cables, and human error can result in data transmission to the wrong location. </a:t>
            </a:r>
            <a:r>
              <a:rPr lang="en-US" sz="900" dirty="0" smtClean="0"/>
              <a:t>Once </a:t>
            </a:r>
            <a:r>
              <a:rPr lang="en-US" sz="900" dirty="0"/>
              <a:t>you’ve located your sensitive data, encrypt it. Encryption is the critical last line of defense in the event of a breach because it applies protection and controls directly to your data. It ensures your data remains secure wherever it goes and renders it useless to attackers. </a:t>
            </a:r>
            <a:endParaRPr lang="en-US" sz="900" dirty="0" smtClean="0"/>
          </a:p>
          <a:p>
            <a:endParaRPr lang="en-US" sz="900" dirty="0"/>
          </a:p>
          <a:p>
            <a:r>
              <a:rPr lang="en-US" sz="900" dirty="0"/>
              <a:t>The next step in your secure breach strategy is to centrally and securely manage and store your encryption keys. </a:t>
            </a:r>
            <a:r>
              <a:rPr lang="en-US" sz="900" dirty="0" smtClean="0"/>
              <a:t>As </a:t>
            </a:r>
            <a:r>
              <a:rPr lang="en-US" sz="900" dirty="0"/>
              <a:t>the amount of data that you need to encrypt grows, so will the number of encryption keys. If you attempt to manage these keys in siloes, it can leave them vulnerable to theft and misuse – especially if they are stored with the encrypted data or managed by a third party, such as a cloud service provider. </a:t>
            </a:r>
            <a:r>
              <a:rPr lang="en-US" sz="900" dirty="0" smtClean="0"/>
              <a:t>Enterprise </a:t>
            </a:r>
            <a:r>
              <a:rPr lang="en-US" sz="900" dirty="0"/>
              <a:t>key management provides a foundation for deploying encryption across your distributed organization. It enables you to centralize the management of important tasks including secure key generation, storage, rotation, back-up, and deletion. You also have the ability to define and control access to your protected information, ensuring you maintain complete ownership and control of your protected data and keys at all times.  </a:t>
            </a:r>
            <a:r>
              <a:rPr lang="en-US" sz="900" dirty="0" smtClean="0"/>
              <a:t>For </a:t>
            </a:r>
            <a:r>
              <a:rPr lang="en-US" sz="900" dirty="0"/>
              <a:t>an added layer of high-assurance security, you should consider storing your keys in a hardware security module (HSM). An HSM is a trust anchor that can securely manage, process, and store your cryptographic keys</a:t>
            </a:r>
            <a:r>
              <a:rPr lang="en-US" sz="900" dirty="0" smtClean="0"/>
              <a:t>.</a:t>
            </a:r>
          </a:p>
          <a:p>
            <a:endParaRPr lang="en-US" sz="900" dirty="0"/>
          </a:p>
          <a:p>
            <a:r>
              <a:rPr lang="en-US" sz="900" dirty="0"/>
              <a:t>Good encryption and key management will safeguard your sensitive data, but you also need to control who can access it. As your enterprise adopts new technologies such as mobile and cloud applications, increased controls are necessary. After all, relying on a simple user name and password is not an adequate method for protecting you, your company, your data, or your customers. </a:t>
            </a:r>
            <a:r>
              <a:rPr lang="en-US" sz="900" dirty="0" smtClean="0"/>
              <a:t>The </a:t>
            </a:r>
            <a:r>
              <a:rPr lang="en-US" sz="900" dirty="0"/>
              <a:t>final step of your secure breach strategy is to control and manage access to your corporate resources. Access management enables you to verify a user’s identity, assess and apply the appropriate access policy, and enforce the correct access controls using single sign on. </a:t>
            </a:r>
          </a:p>
          <a:p>
            <a:endParaRPr lang="en-US" sz="900" dirty="0"/>
          </a:p>
          <a:p>
            <a:endParaRPr lang="en-US" sz="900" dirty="0"/>
          </a:p>
          <a:p>
            <a:endParaRPr lang="en-US" b="1" dirty="0"/>
          </a:p>
          <a:p>
            <a:endParaRPr lang="en-US" dirty="0"/>
          </a:p>
        </p:txBody>
      </p:sp>
      <p:sp>
        <p:nvSpPr>
          <p:cNvPr id="4" name="Slide Number Placeholder 3"/>
          <p:cNvSpPr>
            <a:spLocks noGrp="1"/>
          </p:cNvSpPr>
          <p:nvPr>
            <p:ph type="sldNum" sz="quarter" idx="10"/>
          </p:nvPr>
        </p:nvSpPr>
        <p:spPr/>
        <p:txBody>
          <a:bodyPr/>
          <a:lstStyle/>
          <a:p>
            <a:fld id="{D5DFAE26-E637-4DE5-93DF-3B47D6DD627E}" type="slidenum">
              <a:rPr lang="en-US" smtClean="0"/>
              <a:t>8</a:t>
            </a:fld>
            <a:endParaRPr lang="en-US"/>
          </a:p>
        </p:txBody>
      </p:sp>
    </p:spTree>
    <p:extLst>
      <p:ext uri="{BB962C8B-B14F-4D97-AF65-F5344CB8AC3E}">
        <p14:creationId xmlns:p14="http://schemas.microsoft.com/office/powerpoint/2010/main" val="258492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when </a:t>
            </a:r>
            <a:r>
              <a:rPr lang="en-US" dirty="0"/>
              <a:t>you execute a secure breach strategy, you not only protect your data in the event of an attack, you </a:t>
            </a:r>
            <a:r>
              <a:rPr lang="en-US" dirty="0" smtClean="0"/>
              <a:t>can address </a:t>
            </a:r>
            <a:r>
              <a:rPr lang="en-US" dirty="0"/>
              <a:t>many of the other security challenges you face across your organization, including the need to: </a:t>
            </a:r>
            <a:endParaRPr lang="en-US" dirty="0" smtClean="0"/>
          </a:p>
          <a:p>
            <a:endParaRPr lang="en-US" dirty="0"/>
          </a:p>
          <a:p>
            <a:pPr marL="171450" lvl="0" indent="-171450">
              <a:buFont typeface="Arial" panose="020B0604020202020204" pitchFamily="34" charset="0"/>
              <a:buChar char="•"/>
            </a:pPr>
            <a:r>
              <a:rPr lang="en-US" dirty="0" smtClean="0"/>
              <a:t>Centrally manage access to corporate resources, as well as the security of data and user identities</a:t>
            </a:r>
          </a:p>
          <a:p>
            <a:pPr marL="171450" lvl="0" indent="-171450">
              <a:buFont typeface="Arial" panose="020B0604020202020204" pitchFamily="34" charset="0"/>
              <a:buChar char="•"/>
            </a:pPr>
            <a:r>
              <a:rPr lang="en-US" dirty="0" smtClean="0"/>
              <a:t>Gain portability and control</a:t>
            </a:r>
          </a:p>
          <a:p>
            <a:pPr marL="171450" lvl="0" indent="-171450">
              <a:buFont typeface="Arial" panose="020B0604020202020204" pitchFamily="34" charset="0"/>
              <a:buChar char="•"/>
            </a:pPr>
            <a:r>
              <a:rPr lang="en-US" dirty="0" smtClean="0"/>
              <a:t>Eliminate islands of security</a:t>
            </a:r>
          </a:p>
          <a:p>
            <a:pPr marL="171450" lvl="0" indent="-171450">
              <a:buFont typeface="Arial" panose="020B0604020202020204" pitchFamily="34" charset="0"/>
              <a:buChar char="•"/>
            </a:pPr>
            <a:r>
              <a:rPr lang="en-US" dirty="0" smtClean="0"/>
              <a:t>Reduce IT costs</a:t>
            </a:r>
          </a:p>
          <a:p>
            <a:pPr marL="171450" lvl="0" indent="-171450">
              <a:buFont typeface="Arial" panose="020B0604020202020204" pitchFamily="34" charset="0"/>
              <a:buChar char="•"/>
            </a:pPr>
            <a:r>
              <a:rPr lang="en-US" dirty="0" smtClean="0"/>
              <a:t>Define unified security policies</a:t>
            </a:r>
          </a:p>
          <a:p>
            <a:pPr marL="171450" lvl="0" indent="-171450">
              <a:buFont typeface="Arial" panose="020B0604020202020204" pitchFamily="34" charset="0"/>
              <a:buChar char="•"/>
            </a:pPr>
            <a:r>
              <a:rPr lang="en-US" dirty="0" smtClean="0"/>
              <a:t>And ease and meet compliance and regulatory mandates</a:t>
            </a:r>
          </a:p>
          <a:p>
            <a:pPr marL="171450" lvl="0" indent="-171450">
              <a:buFont typeface="Arial" panose="020B0604020202020204" pitchFamily="34" charset="0"/>
              <a:buChar char="•"/>
            </a:pPr>
            <a:endParaRPr lang="en-US" dirty="0"/>
          </a:p>
          <a:p>
            <a:pPr lvl="0"/>
            <a:endParaRPr lang="en-US" dirty="0"/>
          </a:p>
        </p:txBody>
      </p:sp>
      <p:sp>
        <p:nvSpPr>
          <p:cNvPr id="4" name="Slide Number Placeholder 3"/>
          <p:cNvSpPr>
            <a:spLocks noGrp="1"/>
          </p:cNvSpPr>
          <p:nvPr>
            <p:ph type="sldNum" sz="quarter" idx="10"/>
          </p:nvPr>
        </p:nvSpPr>
        <p:spPr/>
        <p:txBody>
          <a:bodyPr/>
          <a:lstStyle/>
          <a:p>
            <a:fld id="{D5DFAE26-E637-4DE5-93DF-3B47D6DD627E}" type="slidenum">
              <a:rPr lang="en-US" smtClean="0"/>
              <a:t>9</a:t>
            </a:fld>
            <a:endParaRPr lang="en-US"/>
          </a:p>
        </p:txBody>
      </p:sp>
    </p:spTree>
    <p:extLst>
      <p:ext uri="{BB962C8B-B14F-4D97-AF65-F5344CB8AC3E}">
        <p14:creationId xmlns:p14="http://schemas.microsoft.com/office/powerpoint/2010/main" val="2598729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ktangel med rundat hörn 7"/>
          <p:cNvSpPr/>
          <p:nvPr/>
        </p:nvSpPr>
        <p:spPr>
          <a:xfrm flipV="1">
            <a:off x="-17756" y="1677987"/>
            <a:ext cx="8229600"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latin typeface="Arial"/>
            </a:endParaRPr>
          </a:p>
        </p:txBody>
      </p:sp>
      <p:sp>
        <p:nvSpPr>
          <p:cNvPr id="13" name="Rubrik 1"/>
          <p:cNvSpPr>
            <a:spLocks noGrp="1"/>
          </p:cNvSpPr>
          <p:nvPr>
            <p:ph type="ctrTitle" hasCustomPrompt="1"/>
          </p:nvPr>
        </p:nvSpPr>
        <p:spPr>
          <a:xfrm>
            <a:off x="1007533" y="1878206"/>
            <a:ext cx="6152024" cy="2374198"/>
          </a:xfrm>
        </p:spPr>
        <p:txBody>
          <a:bodyPr lIns="0" tIns="0" rIns="0" bIns="0" anchor="b" anchorCtr="0">
            <a:normAutofit/>
          </a:bodyPr>
          <a:lstStyle>
            <a:lvl1pPr algn="l">
              <a:defRPr sz="3733">
                <a:solidFill>
                  <a:schemeClr val="tx2"/>
                </a:solidFill>
              </a:defRPr>
            </a:lvl1pPr>
          </a:lstStyle>
          <a:p>
            <a:r>
              <a:rPr lang="en-US" noProof="0" dirty="0" smtClean="0"/>
              <a:t>Click to add text</a:t>
            </a:r>
            <a:endParaRPr lang="en-US" noProof="0" dirty="0"/>
          </a:p>
        </p:txBody>
      </p:sp>
      <p:sp>
        <p:nvSpPr>
          <p:cNvPr id="15" name="Underrubrik 2"/>
          <p:cNvSpPr>
            <a:spLocks noGrp="1"/>
          </p:cNvSpPr>
          <p:nvPr>
            <p:ph type="subTitle" idx="1" hasCustomPrompt="1"/>
          </p:nvPr>
        </p:nvSpPr>
        <p:spPr>
          <a:xfrm>
            <a:off x="1219200" y="5874026"/>
            <a:ext cx="7951192" cy="223415"/>
          </a:xfrm>
        </p:spPr>
        <p:txBody>
          <a:bodyPr lIns="0" tIns="0" rIns="0" bIns="0" anchor="t" anchorCtr="0">
            <a:normAutofit/>
          </a:bodyPr>
          <a:lstStyle>
            <a:lvl1pPr marL="0" indent="0" algn="l">
              <a:lnSpc>
                <a:spcPts val="2107"/>
              </a:lnSpc>
              <a:spcBef>
                <a:spcPts val="1333"/>
              </a:spcBef>
              <a:spcAft>
                <a:spcPts val="0"/>
              </a:spcAft>
              <a:buNone/>
              <a:defRPr sz="24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smtClean="0"/>
              <a:t>Name, Title</a:t>
            </a:r>
          </a:p>
        </p:txBody>
      </p:sp>
      <p:cxnSp>
        <p:nvCxnSpPr>
          <p:cNvPr id="17" name="Rak 8"/>
          <p:cNvCxnSpPr/>
          <p:nvPr/>
        </p:nvCxnSpPr>
        <p:spPr>
          <a:xfrm>
            <a:off x="1007533" y="5865561"/>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1220527" y="6104617"/>
            <a:ext cx="7960085" cy="225425"/>
          </a:xfrm>
        </p:spPr>
        <p:txBody>
          <a:bodyPr>
            <a:noAutofit/>
          </a:bodyPr>
          <a:lstStyle>
            <a:lvl1pPr marL="0" indent="0">
              <a:buFontTx/>
              <a:buNone/>
              <a:defRPr sz="2400">
                <a:solidFill>
                  <a:schemeClr val="bg1"/>
                </a:solidFill>
              </a:defRPr>
            </a:lvl1pPr>
          </a:lstStyle>
          <a:p>
            <a:pPr lvl="0"/>
            <a:r>
              <a:rPr lang="en-US" noProof="0" smtClean="0"/>
              <a:t>Date</a:t>
            </a:r>
            <a:endParaRPr lang="en-US" noProof="0"/>
          </a:p>
        </p:txBody>
      </p:sp>
      <p:pic>
        <p:nvPicPr>
          <p:cNvPr id="3" name="Picture 2"/>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0597" y="3834196"/>
            <a:ext cx="1769350" cy="609048"/>
          </a:xfrm>
          <a:prstGeom prst="rect">
            <a:avLst/>
          </a:prstGeom>
        </p:spPr>
      </p:pic>
    </p:spTree>
    <p:extLst>
      <p:ext uri="{BB962C8B-B14F-4D97-AF65-F5344CB8AC3E}">
        <p14:creationId xmlns:p14="http://schemas.microsoft.com/office/powerpoint/2010/main" val="17941572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b="23990"/>
          <a:stretch/>
        </p:blipFill>
        <p:spPr>
          <a:xfrm>
            <a:off x="0" y="-1"/>
            <a:ext cx="12240000" cy="6977716"/>
          </a:xfrm>
          <a:prstGeom prst="rect">
            <a:avLst/>
          </a:prstGeom>
          <a:ln>
            <a:noFill/>
          </a:ln>
        </p:spPr>
      </p:pic>
      <p:sp>
        <p:nvSpPr>
          <p:cNvPr id="8" name="Rektangel med rundat hörn 7"/>
          <p:cNvSpPr/>
          <p:nvPr/>
        </p:nvSpPr>
        <p:spPr>
          <a:xfrm flipV="1">
            <a:off x="-17417" y="2557678"/>
            <a:ext cx="10992544" cy="2344305"/>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a:endParaRPr>
          </a:p>
        </p:txBody>
      </p:sp>
      <p:sp>
        <p:nvSpPr>
          <p:cNvPr id="10" name="Subtitle 2"/>
          <p:cNvSpPr>
            <a:spLocks noGrp="1"/>
          </p:cNvSpPr>
          <p:nvPr>
            <p:ph type="subTitle" idx="1"/>
          </p:nvPr>
        </p:nvSpPr>
        <p:spPr>
          <a:xfrm>
            <a:off x="959860" y="4034094"/>
            <a:ext cx="6581763" cy="447212"/>
          </a:xfrm>
          <a:prstGeom prst="rect">
            <a:avLst/>
          </a:prstGeom>
        </p:spPr>
        <p:txBody>
          <a:bodyPr>
            <a:normAutofit/>
          </a:bodyPr>
          <a:lstStyle>
            <a:lvl1pPr marL="0" indent="0" algn="l">
              <a:buNone/>
              <a:defRPr sz="24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4"/>
          <p:cNvSpPr>
            <a:spLocks noGrp="1"/>
          </p:cNvSpPr>
          <p:nvPr>
            <p:ph type="body" sz="quarter" idx="13" hasCustomPrompt="1"/>
          </p:nvPr>
        </p:nvSpPr>
        <p:spPr>
          <a:xfrm>
            <a:off x="959860" y="4403403"/>
            <a:ext cx="6624000" cy="485775"/>
          </a:xfrm>
          <a:prstGeom prst="rect">
            <a:avLst/>
          </a:prstGeom>
        </p:spPr>
        <p:txBody>
          <a:bodyPr>
            <a:normAutofit/>
          </a:bodyPr>
          <a:lstStyle>
            <a:lvl1pPr marL="0" indent="0">
              <a:buNone/>
              <a:defRPr sz="2400" b="0">
                <a:solidFill>
                  <a:schemeClr val="bg2"/>
                </a:solidFill>
              </a:defRPr>
            </a:lvl1pPr>
          </a:lstStyle>
          <a:p>
            <a:pPr lvl="0"/>
            <a:r>
              <a:rPr lang="en-US" dirty="0" smtClean="0"/>
              <a:t>Date</a:t>
            </a:r>
          </a:p>
        </p:txBody>
      </p:sp>
      <p:sp>
        <p:nvSpPr>
          <p:cNvPr id="12" name="Title 9"/>
          <p:cNvSpPr>
            <a:spLocks noGrp="1"/>
          </p:cNvSpPr>
          <p:nvPr>
            <p:ph type="title"/>
          </p:nvPr>
        </p:nvSpPr>
        <p:spPr>
          <a:xfrm>
            <a:off x="960970" y="2737796"/>
            <a:ext cx="7730185" cy="1084905"/>
          </a:xfrm>
          <a:prstGeom prst="rect">
            <a:avLst/>
          </a:prstGeom>
        </p:spPr>
        <p:txBody>
          <a:bodyPr>
            <a:noAutofit/>
          </a:bodyPr>
          <a:lstStyle>
            <a:lvl1pPr>
              <a:lnSpc>
                <a:spcPts val="5067"/>
              </a:lnSpc>
              <a:defRPr sz="4800" kern="2400" spc="-27" baseline="0"/>
            </a:lvl1pPr>
          </a:lstStyle>
          <a:p>
            <a:r>
              <a:rPr lang="en-US" smtClean="0"/>
              <a:t>Click to edit Master title style</a:t>
            </a:r>
            <a:endParaRPr lang="en-GB" dirty="0"/>
          </a:p>
        </p:txBody>
      </p:sp>
      <p:pic>
        <p:nvPicPr>
          <p:cNvPr id="18"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8403168" y="3981451"/>
            <a:ext cx="2374293" cy="833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8338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range section divider ">
    <p:spTree>
      <p:nvGrpSpPr>
        <p:cNvPr id="1" name=""/>
        <p:cNvGrpSpPr/>
        <p:nvPr/>
      </p:nvGrpSpPr>
      <p:grpSpPr>
        <a:xfrm>
          <a:off x="0" y="0"/>
          <a:ext cx="0" cy="0"/>
          <a:chOff x="0" y="0"/>
          <a:chExt cx="0" cy="0"/>
        </a:xfrm>
      </p:grpSpPr>
      <p:pic>
        <p:nvPicPr>
          <p:cNvPr id="11" name="Bildobjekt 9"/>
          <p:cNvPicPr>
            <a:picLocks noChangeAspect="1"/>
          </p:cNvPicPr>
          <p:nvPr/>
        </p:nvPicPr>
        <p:blipFill rotWithShape="1">
          <a:blip r:embed="rId2" cstate="print">
            <a:extLst>
              <a:ext uri="{28A0092B-C50C-407E-A947-70E740481C1C}">
                <a14:useLocalDpi xmlns:a14="http://schemas.microsoft.com/office/drawing/2010/main" val="0"/>
              </a:ext>
            </a:extLst>
          </a:blip>
          <a:srcRect l="2962" r="2962"/>
          <a:stretch/>
        </p:blipFill>
        <p:spPr>
          <a:xfrm>
            <a:off x="0" y="-14974"/>
            <a:ext cx="12192000" cy="6872975"/>
          </a:xfrm>
          <a:prstGeom prst="rect">
            <a:avLst/>
          </a:prstGeom>
        </p:spPr>
      </p:pic>
      <p:pic>
        <p:nvPicPr>
          <p:cNvPr id="12" name="Bildobjekt 2"/>
          <p:cNvPicPr>
            <a:picLocks noChangeAspect="1"/>
          </p:cNvPicPr>
          <p:nvPr/>
        </p:nvPicPr>
        <p:blipFill rotWithShape="1">
          <a:blip r:embed="rId3" cstate="print">
            <a:extLst>
              <a:ext uri="{28A0092B-C50C-407E-A947-70E740481C1C}">
                <a14:useLocalDpi xmlns:a14="http://schemas.microsoft.com/office/drawing/2010/main" val="0"/>
              </a:ext>
            </a:extLst>
          </a:blip>
          <a:srcRect t="-51" b="19261"/>
          <a:stretch/>
        </p:blipFill>
        <p:spPr>
          <a:xfrm>
            <a:off x="829860" y="745958"/>
            <a:ext cx="10695515" cy="4361031"/>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539917" y="1834942"/>
            <a:ext cx="8064896" cy="2717407"/>
          </a:xfrm>
        </p:spPr>
        <p:txBody>
          <a:bodyPr lIns="0" tIns="0" rIns="0" bIns="0" anchor="t">
            <a:normAutofit/>
          </a:bodyPr>
          <a:lstStyle>
            <a:lvl1pPr algn="l">
              <a:defRPr sz="3733" b="0" cap="none" baseline="0">
                <a:solidFill>
                  <a:schemeClr val="bg1"/>
                </a:solidFill>
              </a:defRPr>
            </a:lvl1pPr>
          </a:lstStyle>
          <a:p>
            <a:r>
              <a:rPr lang="en-US" noProof="0" smtClean="0"/>
              <a:t>Click to add text</a:t>
            </a:r>
            <a:endParaRPr lang="en-US" noProof="0"/>
          </a:p>
        </p:txBody>
      </p:sp>
      <p:sp>
        <p:nvSpPr>
          <p:cNvPr id="21" name="Platshållare för text 5"/>
          <p:cNvSpPr>
            <a:spLocks noGrp="1"/>
          </p:cNvSpPr>
          <p:nvPr>
            <p:ph type="body" sz="quarter" idx="10"/>
          </p:nvPr>
        </p:nvSpPr>
        <p:spPr>
          <a:xfrm>
            <a:off x="1555753" y="1476744"/>
            <a:ext cx="8037180" cy="228685"/>
          </a:xfrm>
        </p:spPr>
        <p:txBody>
          <a:bodyPr>
            <a:normAutofit/>
          </a:bodyPr>
          <a:lstStyle>
            <a:lvl1pPr marL="0" indent="0">
              <a:buNone/>
              <a:defRPr sz="2133" cap="all">
                <a:solidFill>
                  <a:schemeClr val="bg1"/>
                </a:solidFill>
              </a:defRPr>
            </a:lvl1pPr>
          </a:lstStyle>
          <a:p>
            <a:pPr lvl="0"/>
            <a:r>
              <a:rPr lang="en-US" noProof="0" smtClean="0"/>
              <a:t>Click to edit Master text styles</a:t>
            </a:r>
          </a:p>
        </p:txBody>
      </p:sp>
      <p:pic>
        <p:nvPicPr>
          <p:cNvPr id="22" name="Picture 8" descr="Gemalto_Skugga_PPT_2.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41867" y="4596887"/>
            <a:ext cx="13275733" cy="1546184"/>
          </a:xfrm>
          <a:prstGeom prst="rect">
            <a:avLst/>
          </a:prstGeom>
        </p:spPr>
      </p:pic>
      <p:sp>
        <p:nvSpPr>
          <p:cNvPr id="23" name="Round Diagonal Corner Rectangle 4"/>
          <p:cNvSpPr/>
          <p:nvPr/>
        </p:nvSpPr>
        <p:spPr>
          <a:xfrm>
            <a:off x="990140" y="742569"/>
            <a:ext cx="10145352" cy="4347795"/>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a:latin typeface="Arial"/>
            </a:endParaRPr>
          </a:p>
        </p:txBody>
      </p:sp>
      <p:pic>
        <p:nvPicPr>
          <p:cNvPr id="31" name="Picture 17" descr="Gemalto-nostrap.png"/>
          <p:cNvPicPr>
            <a:picLocks noChangeAspect="1"/>
          </p:cNvPicPr>
          <p:nvPr/>
        </p:nvPicPr>
        <p:blipFill>
          <a:blip r:embed="rId5" cstate="print"/>
          <a:stretch>
            <a:fillRect/>
          </a:stretch>
        </p:blipFill>
        <p:spPr>
          <a:xfrm>
            <a:off x="10802272" y="6460347"/>
            <a:ext cx="1008000" cy="372235"/>
          </a:xfrm>
          <a:prstGeom prst="rect">
            <a:avLst/>
          </a:prstGeom>
        </p:spPr>
      </p:pic>
      <p:sp>
        <p:nvSpPr>
          <p:cNvPr id="13" name="Date Placeholder 3"/>
          <p:cNvSpPr>
            <a:spLocks noGrp="1"/>
          </p:cNvSpPr>
          <p:nvPr>
            <p:ph type="dt" sz="half" idx="2"/>
          </p:nvPr>
        </p:nvSpPr>
        <p:spPr>
          <a:xfrm>
            <a:off x="5205047" y="6557845"/>
            <a:ext cx="2844800" cy="180000"/>
          </a:xfrm>
          <a:prstGeom prst="rect">
            <a:avLst/>
          </a:prstGeom>
        </p:spPr>
        <p:txBody>
          <a:bodyPr vert="horz" lIns="36000" tIns="36000" rIns="36000" bIns="36000" rtlCol="0" anchor="ctr"/>
          <a:lstStyle>
            <a:lvl1pPr algn="l">
              <a:defRPr sz="1000">
                <a:solidFill>
                  <a:schemeClr val="bg2"/>
                </a:solidFill>
              </a:defRPr>
            </a:lvl1pPr>
          </a:lstStyle>
          <a:p>
            <a:fld id="{B3A6937C-E8E3-4DE1-A413-F8A2A9C52B32}" type="datetimeFigureOut">
              <a:rPr lang="en-US" smtClean="0"/>
              <a:t>3/16/2018</a:t>
            </a:fld>
            <a:endParaRPr lang="en-US"/>
          </a:p>
        </p:txBody>
      </p:sp>
      <p:sp>
        <p:nvSpPr>
          <p:cNvPr id="14" name="Footer Placeholder 4"/>
          <p:cNvSpPr>
            <a:spLocks noGrp="1"/>
          </p:cNvSpPr>
          <p:nvPr>
            <p:ph type="ftr" sz="quarter" idx="3"/>
          </p:nvPr>
        </p:nvSpPr>
        <p:spPr>
          <a:xfrm>
            <a:off x="638431" y="6557845"/>
            <a:ext cx="4560000" cy="181440"/>
          </a:xfrm>
          <a:prstGeom prst="rect">
            <a:avLst/>
          </a:prstGeom>
        </p:spPr>
        <p:txBody>
          <a:bodyPr vert="horz" lIns="0" tIns="0" rIns="0" bIns="0" rtlCol="0" anchor="ctr" anchorCtr="0"/>
          <a:lstStyle>
            <a:lvl1pPr algn="l">
              <a:defRPr sz="1000">
                <a:solidFill>
                  <a:schemeClr val="bg2"/>
                </a:solidFill>
              </a:defRPr>
            </a:lvl1pPr>
          </a:lstStyle>
          <a:p>
            <a:endParaRPr lang="en-US"/>
          </a:p>
        </p:txBody>
      </p:sp>
      <p:sp>
        <p:nvSpPr>
          <p:cNvPr id="15" name="Slide Number Placeholder 5"/>
          <p:cNvSpPr>
            <a:spLocks noGrp="1"/>
          </p:cNvSpPr>
          <p:nvPr>
            <p:ph type="sldNum" sz="quarter" idx="4"/>
          </p:nvPr>
        </p:nvSpPr>
        <p:spPr>
          <a:xfrm>
            <a:off x="386613" y="6557845"/>
            <a:ext cx="336000" cy="180000"/>
          </a:xfrm>
          <a:prstGeom prst="rect">
            <a:avLst/>
          </a:prstGeom>
        </p:spPr>
        <p:txBody>
          <a:bodyPr vert="horz" lIns="0" tIns="0" rIns="0" bIns="0" rtlCol="0" anchor="ctr"/>
          <a:lstStyle>
            <a:lvl1pPr algn="l">
              <a:defRPr sz="1000">
                <a:solidFill>
                  <a:schemeClr val="tx2"/>
                </a:solidFill>
              </a:defRPr>
            </a:lvl1pPr>
          </a:lstStyle>
          <a:p>
            <a:fld id="{7542E6E1-539E-4170-803B-5558CBE2B6A8}" type="slidenum">
              <a:rPr lang="en-US" smtClean="0"/>
              <a:t>‹#›</a:t>
            </a:fld>
            <a:endParaRPr lang="en-US"/>
          </a:p>
        </p:txBody>
      </p:sp>
    </p:spTree>
    <p:extLst>
      <p:ext uri="{BB962C8B-B14F-4D97-AF65-F5344CB8AC3E}">
        <p14:creationId xmlns:p14="http://schemas.microsoft.com/office/powerpoint/2010/main" val="9138999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Platshållare för rubrik 1"/>
          <p:cNvSpPr>
            <a:spLocks noGrp="1"/>
          </p:cNvSpPr>
          <p:nvPr>
            <p:ph type="title"/>
          </p:nvPr>
        </p:nvSpPr>
        <p:spPr>
          <a:xfrm>
            <a:off x="1004563" y="439795"/>
            <a:ext cx="10105144" cy="484960"/>
          </a:xfrm>
          <a:prstGeom prst="rect">
            <a:avLst/>
          </a:prstGeom>
        </p:spPr>
        <p:txBody>
          <a:bodyPr vert="horz" lIns="0" tIns="0" rIns="0" bIns="0" rtlCol="0" anchor="b" anchorCtr="0">
            <a:normAutofit/>
          </a:bodyPr>
          <a:lstStyle/>
          <a:p>
            <a:r>
              <a:rPr lang="en-US" noProof="0" smtClean="0"/>
              <a:t>Click to edit Master title style</a:t>
            </a:r>
            <a:endParaRPr lang="en-US" noProof="0" dirty="0"/>
          </a:p>
        </p:txBody>
      </p:sp>
      <p:sp>
        <p:nvSpPr>
          <p:cNvPr id="12" name="Platshållare för text 2"/>
          <p:cNvSpPr>
            <a:spLocks noGrp="1"/>
          </p:cNvSpPr>
          <p:nvPr>
            <p:ph idx="1"/>
          </p:nvPr>
        </p:nvSpPr>
        <p:spPr>
          <a:xfrm>
            <a:off x="1007535" y="1209073"/>
            <a:ext cx="10181167" cy="4657184"/>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Date Placeholder 3"/>
          <p:cNvSpPr>
            <a:spLocks noGrp="1"/>
          </p:cNvSpPr>
          <p:nvPr>
            <p:ph type="dt" sz="half" idx="2"/>
          </p:nvPr>
        </p:nvSpPr>
        <p:spPr>
          <a:xfrm>
            <a:off x="5205047" y="6557845"/>
            <a:ext cx="2844800" cy="180000"/>
          </a:xfrm>
          <a:prstGeom prst="rect">
            <a:avLst/>
          </a:prstGeom>
        </p:spPr>
        <p:txBody>
          <a:bodyPr vert="horz" lIns="36000" tIns="36000" rIns="36000" bIns="36000" rtlCol="0" anchor="ctr"/>
          <a:lstStyle>
            <a:lvl1pPr algn="l">
              <a:defRPr sz="1000">
                <a:solidFill>
                  <a:schemeClr val="bg2"/>
                </a:solidFill>
              </a:defRPr>
            </a:lvl1pPr>
          </a:lstStyle>
          <a:p>
            <a:fld id="{B3A6937C-E8E3-4DE1-A413-F8A2A9C52B32}" type="datetimeFigureOut">
              <a:rPr lang="en-US" smtClean="0"/>
              <a:t>3/16/2018</a:t>
            </a:fld>
            <a:endParaRPr lang="en-US"/>
          </a:p>
        </p:txBody>
      </p:sp>
      <p:sp>
        <p:nvSpPr>
          <p:cNvPr id="13" name="Footer Placeholder 4"/>
          <p:cNvSpPr>
            <a:spLocks noGrp="1"/>
          </p:cNvSpPr>
          <p:nvPr>
            <p:ph type="ftr" sz="quarter" idx="3"/>
          </p:nvPr>
        </p:nvSpPr>
        <p:spPr>
          <a:xfrm>
            <a:off x="638431" y="6557845"/>
            <a:ext cx="4560000" cy="181440"/>
          </a:xfrm>
          <a:prstGeom prst="rect">
            <a:avLst/>
          </a:prstGeom>
        </p:spPr>
        <p:txBody>
          <a:bodyPr vert="horz" lIns="0" tIns="0" rIns="0" bIns="0" rtlCol="0" anchor="ctr" anchorCtr="0"/>
          <a:lstStyle>
            <a:lvl1pPr algn="l">
              <a:defRPr sz="1000">
                <a:solidFill>
                  <a:schemeClr val="bg2"/>
                </a:solidFill>
              </a:defRPr>
            </a:lvl1pPr>
          </a:lstStyle>
          <a:p>
            <a:endParaRPr lang="en-US"/>
          </a:p>
        </p:txBody>
      </p:sp>
      <p:sp>
        <p:nvSpPr>
          <p:cNvPr id="14" name="Slide Number Placeholder 5"/>
          <p:cNvSpPr>
            <a:spLocks noGrp="1"/>
          </p:cNvSpPr>
          <p:nvPr>
            <p:ph type="sldNum" sz="quarter" idx="4"/>
          </p:nvPr>
        </p:nvSpPr>
        <p:spPr>
          <a:xfrm>
            <a:off x="386613" y="6557845"/>
            <a:ext cx="336000" cy="180000"/>
          </a:xfrm>
          <a:prstGeom prst="rect">
            <a:avLst/>
          </a:prstGeom>
        </p:spPr>
        <p:txBody>
          <a:bodyPr vert="horz" lIns="0" tIns="0" rIns="0" bIns="0" rtlCol="0" anchor="ctr"/>
          <a:lstStyle>
            <a:lvl1pPr algn="l">
              <a:defRPr sz="1000">
                <a:solidFill>
                  <a:schemeClr val="tx2"/>
                </a:solidFill>
              </a:defRPr>
            </a:lvl1pPr>
          </a:lstStyle>
          <a:p>
            <a:fld id="{7542E6E1-539E-4170-803B-5558CBE2B6A8}" type="slidenum">
              <a:rPr lang="en-US" smtClean="0"/>
              <a:t>‹#›</a:t>
            </a:fld>
            <a:endParaRPr lang="en-US"/>
          </a:p>
        </p:txBody>
      </p:sp>
    </p:spTree>
    <p:extLst>
      <p:ext uri="{BB962C8B-B14F-4D97-AF65-F5344CB8AC3E}">
        <p14:creationId xmlns:p14="http://schemas.microsoft.com/office/powerpoint/2010/main" val="201245979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1004568" y="1499515"/>
            <a:ext cx="4991993"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4"/>
          </p:nvPr>
        </p:nvSpPr>
        <p:spPr>
          <a:xfrm>
            <a:off x="6117190" y="1499515"/>
            <a:ext cx="4992517"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latshållare för rubrik 1"/>
          <p:cNvSpPr>
            <a:spLocks noGrp="1"/>
          </p:cNvSpPr>
          <p:nvPr>
            <p:ph type="title"/>
          </p:nvPr>
        </p:nvSpPr>
        <p:spPr>
          <a:xfrm>
            <a:off x="1004563" y="439795"/>
            <a:ext cx="10105144" cy="484960"/>
          </a:xfrm>
          <a:prstGeom prst="rect">
            <a:avLst/>
          </a:prstGeom>
        </p:spPr>
        <p:txBody>
          <a:bodyPr vert="horz" lIns="0" tIns="0" rIns="0" bIns="0" rtlCol="0" anchor="b" anchorCtr="0">
            <a:normAutofit/>
          </a:bodyPr>
          <a:lstStyle>
            <a:lvl1pPr>
              <a:defRPr>
                <a:solidFill>
                  <a:schemeClr val="tx2"/>
                </a:solidFill>
              </a:defRPr>
            </a:lvl1pPr>
          </a:lstStyle>
          <a:p>
            <a:r>
              <a:rPr lang="en-US" noProof="0" smtClean="0"/>
              <a:t>Click to edit Master title style</a:t>
            </a:r>
            <a:endParaRPr lang="en-US" noProof="0" dirty="0"/>
          </a:p>
        </p:txBody>
      </p:sp>
      <p:sp>
        <p:nvSpPr>
          <p:cNvPr id="11" name="Date Placeholder 3"/>
          <p:cNvSpPr>
            <a:spLocks noGrp="1"/>
          </p:cNvSpPr>
          <p:nvPr>
            <p:ph type="dt" sz="half" idx="2"/>
          </p:nvPr>
        </p:nvSpPr>
        <p:spPr>
          <a:xfrm>
            <a:off x="5205047" y="6557845"/>
            <a:ext cx="2844800" cy="180000"/>
          </a:xfrm>
          <a:prstGeom prst="rect">
            <a:avLst/>
          </a:prstGeom>
        </p:spPr>
        <p:txBody>
          <a:bodyPr vert="horz" lIns="36000" tIns="36000" rIns="36000" bIns="36000" rtlCol="0" anchor="ctr"/>
          <a:lstStyle>
            <a:lvl1pPr algn="l">
              <a:defRPr sz="1000">
                <a:solidFill>
                  <a:schemeClr val="bg2"/>
                </a:solidFill>
              </a:defRPr>
            </a:lvl1pPr>
          </a:lstStyle>
          <a:p>
            <a:fld id="{B3A6937C-E8E3-4DE1-A413-F8A2A9C52B32}" type="datetimeFigureOut">
              <a:rPr lang="en-US" smtClean="0"/>
              <a:t>3/16/2018</a:t>
            </a:fld>
            <a:endParaRPr lang="en-US"/>
          </a:p>
        </p:txBody>
      </p:sp>
      <p:sp>
        <p:nvSpPr>
          <p:cNvPr id="12" name="Footer Placeholder 4"/>
          <p:cNvSpPr>
            <a:spLocks noGrp="1"/>
          </p:cNvSpPr>
          <p:nvPr>
            <p:ph type="ftr" sz="quarter" idx="3"/>
          </p:nvPr>
        </p:nvSpPr>
        <p:spPr>
          <a:xfrm>
            <a:off x="638431" y="6557845"/>
            <a:ext cx="4560000" cy="181440"/>
          </a:xfrm>
          <a:prstGeom prst="rect">
            <a:avLst/>
          </a:prstGeom>
        </p:spPr>
        <p:txBody>
          <a:bodyPr vert="horz" lIns="0" tIns="0" rIns="0" bIns="0" rtlCol="0" anchor="ctr" anchorCtr="0"/>
          <a:lstStyle>
            <a:lvl1pPr algn="l">
              <a:defRPr sz="1000">
                <a:solidFill>
                  <a:schemeClr val="bg2"/>
                </a:solidFill>
              </a:defRPr>
            </a:lvl1pPr>
          </a:lstStyle>
          <a:p>
            <a:endParaRPr lang="en-US"/>
          </a:p>
        </p:txBody>
      </p:sp>
      <p:sp>
        <p:nvSpPr>
          <p:cNvPr id="13" name="Slide Number Placeholder 5"/>
          <p:cNvSpPr>
            <a:spLocks noGrp="1"/>
          </p:cNvSpPr>
          <p:nvPr>
            <p:ph type="sldNum" sz="quarter" idx="4"/>
          </p:nvPr>
        </p:nvSpPr>
        <p:spPr>
          <a:xfrm>
            <a:off x="386613" y="6557845"/>
            <a:ext cx="336000" cy="180000"/>
          </a:xfrm>
          <a:prstGeom prst="rect">
            <a:avLst/>
          </a:prstGeom>
        </p:spPr>
        <p:txBody>
          <a:bodyPr vert="horz" lIns="0" tIns="0" rIns="0" bIns="0" rtlCol="0" anchor="ctr"/>
          <a:lstStyle>
            <a:lvl1pPr algn="l">
              <a:defRPr sz="1000">
                <a:solidFill>
                  <a:schemeClr val="tx2"/>
                </a:solidFill>
              </a:defRPr>
            </a:lvl1pPr>
          </a:lstStyle>
          <a:p>
            <a:fld id="{7542E6E1-539E-4170-803B-5558CBE2B6A8}" type="slidenum">
              <a:rPr lang="en-US" smtClean="0"/>
              <a:t>‹#›</a:t>
            </a:fld>
            <a:endParaRPr lang="en-US"/>
          </a:p>
        </p:txBody>
      </p:sp>
    </p:spTree>
    <p:extLst>
      <p:ext uri="{BB962C8B-B14F-4D97-AF65-F5344CB8AC3E}">
        <p14:creationId xmlns:p14="http://schemas.microsoft.com/office/powerpoint/2010/main" val="176939855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1004563" y="439795"/>
            <a:ext cx="10105144"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smtClean="0"/>
              <a:t>Click to edit Master title style</a:t>
            </a:r>
            <a:endParaRPr lang="en-US" noProof="0" dirty="0"/>
          </a:p>
        </p:txBody>
      </p:sp>
      <p:sp>
        <p:nvSpPr>
          <p:cNvPr id="7" name="Date Placeholder 3"/>
          <p:cNvSpPr>
            <a:spLocks noGrp="1"/>
          </p:cNvSpPr>
          <p:nvPr>
            <p:ph type="dt" sz="half" idx="2"/>
          </p:nvPr>
        </p:nvSpPr>
        <p:spPr>
          <a:xfrm>
            <a:off x="5205047" y="6557845"/>
            <a:ext cx="2844800" cy="180000"/>
          </a:xfrm>
          <a:prstGeom prst="rect">
            <a:avLst/>
          </a:prstGeom>
        </p:spPr>
        <p:txBody>
          <a:bodyPr vert="horz" lIns="36000" tIns="36000" rIns="36000" bIns="36000" rtlCol="0" anchor="ctr"/>
          <a:lstStyle>
            <a:lvl1pPr algn="l">
              <a:defRPr sz="1000">
                <a:solidFill>
                  <a:schemeClr val="bg2"/>
                </a:solidFill>
              </a:defRPr>
            </a:lvl1pPr>
          </a:lstStyle>
          <a:p>
            <a:fld id="{B3A6937C-E8E3-4DE1-A413-F8A2A9C52B32}" type="datetimeFigureOut">
              <a:rPr lang="en-US" smtClean="0"/>
              <a:t>3/16/2018</a:t>
            </a:fld>
            <a:endParaRPr lang="en-US"/>
          </a:p>
        </p:txBody>
      </p:sp>
      <p:sp>
        <p:nvSpPr>
          <p:cNvPr id="8" name="Footer Placeholder 4"/>
          <p:cNvSpPr>
            <a:spLocks noGrp="1"/>
          </p:cNvSpPr>
          <p:nvPr>
            <p:ph type="ftr" sz="quarter" idx="3"/>
          </p:nvPr>
        </p:nvSpPr>
        <p:spPr>
          <a:xfrm>
            <a:off x="638431" y="6557845"/>
            <a:ext cx="4560000" cy="181440"/>
          </a:xfrm>
          <a:prstGeom prst="rect">
            <a:avLst/>
          </a:prstGeom>
        </p:spPr>
        <p:txBody>
          <a:bodyPr vert="horz" lIns="0" tIns="0" rIns="0" bIns="0" rtlCol="0" anchor="ctr" anchorCtr="0"/>
          <a:lstStyle>
            <a:lvl1pPr algn="l">
              <a:defRPr sz="1000">
                <a:solidFill>
                  <a:schemeClr val="bg2"/>
                </a:solidFill>
              </a:defRPr>
            </a:lvl1pPr>
          </a:lstStyle>
          <a:p>
            <a:endParaRPr lang="en-US"/>
          </a:p>
        </p:txBody>
      </p:sp>
      <p:sp>
        <p:nvSpPr>
          <p:cNvPr id="12" name="Slide Number Placeholder 5"/>
          <p:cNvSpPr>
            <a:spLocks noGrp="1"/>
          </p:cNvSpPr>
          <p:nvPr>
            <p:ph type="sldNum" sz="quarter" idx="4"/>
          </p:nvPr>
        </p:nvSpPr>
        <p:spPr>
          <a:xfrm>
            <a:off x="386613" y="6557845"/>
            <a:ext cx="336000" cy="180000"/>
          </a:xfrm>
          <a:prstGeom prst="rect">
            <a:avLst/>
          </a:prstGeom>
        </p:spPr>
        <p:txBody>
          <a:bodyPr vert="horz" lIns="0" tIns="0" rIns="0" bIns="0" rtlCol="0" anchor="ctr"/>
          <a:lstStyle>
            <a:lvl1pPr algn="l">
              <a:defRPr sz="1000">
                <a:solidFill>
                  <a:schemeClr val="tx2"/>
                </a:solidFill>
              </a:defRPr>
            </a:lvl1pPr>
          </a:lstStyle>
          <a:p>
            <a:fld id="{7542E6E1-539E-4170-803B-5558CBE2B6A8}" type="slidenum">
              <a:rPr lang="en-US" smtClean="0"/>
              <a:t>‹#›</a:t>
            </a:fld>
            <a:endParaRPr lang="en-US"/>
          </a:p>
        </p:txBody>
      </p:sp>
    </p:spTree>
    <p:extLst>
      <p:ext uri="{BB962C8B-B14F-4D97-AF65-F5344CB8AC3E}">
        <p14:creationId xmlns:p14="http://schemas.microsoft.com/office/powerpoint/2010/main" val="216736673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Platshållare för rubrik 1"/>
          <p:cNvSpPr>
            <a:spLocks noGrp="1"/>
          </p:cNvSpPr>
          <p:nvPr>
            <p:ph type="title"/>
          </p:nvPr>
        </p:nvSpPr>
        <p:spPr>
          <a:xfrm>
            <a:off x="1004563" y="439795"/>
            <a:ext cx="10105144" cy="484960"/>
          </a:xfrm>
          <a:prstGeom prst="rect">
            <a:avLst/>
          </a:prstGeom>
        </p:spPr>
        <p:txBody>
          <a:bodyPr vert="horz" lIns="0" tIns="0" rIns="0" bIns="0" rtlCol="0" anchor="b" anchorCtr="0">
            <a:normAutofit/>
          </a:bodyPr>
          <a:lstStyle/>
          <a:p>
            <a:r>
              <a:rPr lang="en-US" noProof="0" dirty="0" smtClean="0"/>
              <a:t>Click to add text</a:t>
            </a:r>
            <a:endParaRPr lang="en-US" noProof="0" dirty="0"/>
          </a:p>
        </p:txBody>
      </p:sp>
      <p:sp>
        <p:nvSpPr>
          <p:cNvPr id="10" name="Platshållare för text 2"/>
          <p:cNvSpPr>
            <a:spLocks noGrp="1"/>
          </p:cNvSpPr>
          <p:nvPr>
            <p:ph type="body" idx="1"/>
          </p:nvPr>
        </p:nvSpPr>
        <p:spPr>
          <a:xfrm>
            <a:off x="1007535" y="1209073"/>
            <a:ext cx="10181167" cy="4657184"/>
          </a:xfrm>
          <a:prstGeom prst="rect">
            <a:avLst/>
          </a:prstGeom>
        </p:spPr>
        <p:txBody>
          <a:bodyPr vert="horz" lIns="0" tIns="0" rIns="0" bIns="0" rtlCol="0">
            <a:norm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err="1" smtClean="0"/>
              <a:t>Eigth</a:t>
            </a:r>
            <a:r>
              <a:rPr lang="en-US" noProof="0" dirty="0" smtClean="0"/>
              <a:t> level</a:t>
            </a:r>
          </a:p>
        </p:txBody>
      </p:sp>
      <p:sp>
        <p:nvSpPr>
          <p:cNvPr id="11" name="Date Placeholder 3"/>
          <p:cNvSpPr>
            <a:spLocks noGrp="1"/>
          </p:cNvSpPr>
          <p:nvPr>
            <p:ph type="dt" sz="half" idx="2"/>
          </p:nvPr>
        </p:nvSpPr>
        <p:spPr>
          <a:xfrm>
            <a:off x="5205047" y="6557845"/>
            <a:ext cx="2844800" cy="180000"/>
          </a:xfrm>
          <a:prstGeom prst="rect">
            <a:avLst/>
          </a:prstGeom>
        </p:spPr>
        <p:txBody>
          <a:bodyPr vert="horz" lIns="36000" tIns="36000" rIns="36000" bIns="36000" rtlCol="0" anchor="ctr"/>
          <a:lstStyle>
            <a:lvl1pPr algn="l">
              <a:defRPr sz="1000">
                <a:solidFill>
                  <a:schemeClr val="bg2"/>
                </a:solidFill>
              </a:defRPr>
            </a:lvl1pPr>
          </a:lstStyle>
          <a:p>
            <a:fld id="{B3A6937C-E8E3-4DE1-A413-F8A2A9C52B32}" type="datetimeFigureOut">
              <a:rPr lang="en-US" smtClean="0"/>
              <a:t>3/16/2018</a:t>
            </a:fld>
            <a:endParaRPr lang="en-US"/>
          </a:p>
        </p:txBody>
      </p:sp>
      <p:sp>
        <p:nvSpPr>
          <p:cNvPr id="12" name="Footer Placeholder 4"/>
          <p:cNvSpPr>
            <a:spLocks noGrp="1"/>
          </p:cNvSpPr>
          <p:nvPr>
            <p:ph type="ftr" sz="quarter" idx="3"/>
          </p:nvPr>
        </p:nvSpPr>
        <p:spPr>
          <a:xfrm>
            <a:off x="638431" y="6557845"/>
            <a:ext cx="4560000" cy="181440"/>
          </a:xfrm>
          <a:prstGeom prst="rect">
            <a:avLst/>
          </a:prstGeom>
        </p:spPr>
        <p:txBody>
          <a:bodyPr vert="horz" lIns="0" tIns="0" rIns="0" bIns="0" rtlCol="0" anchor="ctr" anchorCtr="0"/>
          <a:lstStyle>
            <a:lvl1pPr algn="l">
              <a:defRPr sz="1000">
                <a:solidFill>
                  <a:schemeClr val="bg2"/>
                </a:solidFill>
              </a:defRPr>
            </a:lvl1pPr>
          </a:lstStyle>
          <a:p>
            <a:endParaRPr lang="en-US"/>
          </a:p>
        </p:txBody>
      </p:sp>
      <p:sp>
        <p:nvSpPr>
          <p:cNvPr id="13" name="Slide Number Placeholder 5"/>
          <p:cNvSpPr>
            <a:spLocks noGrp="1"/>
          </p:cNvSpPr>
          <p:nvPr>
            <p:ph type="sldNum" sz="quarter" idx="4"/>
          </p:nvPr>
        </p:nvSpPr>
        <p:spPr>
          <a:xfrm>
            <a:off x="386613" y="6557845"/>
            <a:ext cx="336000" cy="180000"/>
          </a:xfrm>
          <a:prstGeom prst="rect">
            <a:avLst/>
          </a:prstGeom>
        </p:spPr>
        <p:txBody>
          <a:bodyPr vert="horz" lIns="0" tIns="0" rIns="0" bIns="0" rtlCol="0" anchor="ctr"/>
          <a:lstStyle>
            <a:lvl1pPr algn="l">
              <a:defRPr sz="1000">
                <a:solidFill>
                  <a:schemeClr val="tx2"/>
                </a:solidFill>
              </a:defRPr>
            </a:lvl1pPr>
          </a:lstStyle>
          <a:p>
            <a:fld id="{7542E6E1-539E-4170-803B-5558CBE2B6A8}" type="slidenum">
              <a:rPr lang="en-US" smtClean="0"/>
              <a:t>‹#›</a:t>
            </a:fld>
            <a:endParaRPr lang="en-US"/>
          </a:p>
        </p:txBody>
      </p:sp>
      <p:pic>
        <p:nvPicPr>
          <p:cNvPr id="15" name="Picture 17" descr="Gemalto-nostrap.png"/>
          <p:cNvPicPr>
            <a:picLocks noChangeAspect="1"/>
          </p:cNvPicPr>
          <p:nvPr/>
        </p:nvPicPr>
        <p:blipFill>
          <a:blip r:embed="rId8" cstate="print"/>
          <a:stretch>
            <a:fillRect/>
          </a:stretch>
        </p:blipFill>
        <p:spPr>
          <a:xfrm>
            <a:off x="10802272" y="6460347"/>
            <a:ext cx="1008000" cy="372235"/>
          </a:xfrm>
          <a:prstGeom prst="rect">
            <a:avLst/>
          </a:prstGeom>
        </p:spPr>
      </p:pic>
    </p:spTree>
    <p:extLst>
      <p:ext uri="{BB962C8B-B14F-4D97-AF65-F5344CB8AC3E}">
        <p14:creationId xmlns:p14="http://schemas.microsoft.com/office/powerpoint/2010/main" val="2367499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timing>
    <p:tnLst>
      <p:par>
        <p:cTn id="1" dur="indefinite" restart="never" nodeType="tmRoot"/>
      </p:par>
    </p:tnLst>
  </p:timing>
  <p:txStyles>
    <p:titleStyle>
      <a:lvl1pPr algn="l" defTabSz="1219170" rtl="0" eaLnBrk="1" latinLnBrk="0" hangingPunct="1">
        <a:lnSpc>
          <a:spcPct val="100000"/>
        </a:lnSpc>
        <a:spcBef>
          <a:spcPct val="0"/>
        </a:spcBef>
        <a:buNone/>
        <a:defRPr sz="3733" kern="2400" spc="-27" baseline="0">
          <a:solidFill>
            <a:schemeClr val="tx2"/>
          </a:solidFill>
          <a:latin typeface="+mj-lt"/>
          <a:ea typeface="+mj-ea"/>
          <a:cs typeface="+mj-cs"/>
        </a:defRPr>
      </a:lvl1pPr>
    </p:titleStyle>
    <p:bodyStyle>
      <a:lvl1pPr marL="359824" indent="-359824" algn="l" defTabSz="1219170" rtl="0" eaLnBrk="1" latinLnBrk="0" hangingPunct="1">
        <a:spcBef>
          <a:spcPts val="0"/>
        </a:spcBef>
        <a:spcAft>
          <a:spcPts val="0"/>
        </a:spcAft>
        <a:buClr>
          <a:schemeClr val="tx2"/>
        </a:buClr>
        <a:buSzPct val="100000"/>
        <a:buFontTx/>
        <a:buBlip>
          <a:blip r:embed="rId9"/>
        </a:buBlip>
        <a:defRPr sz="2667" kern="1200">
          <a:solidFill>
            <a:schemeClr val="tx1"/>
          </a:solidFill>
          <a:latin typeface="+mn-lt"/>
          <a:ea typeface="+mn-ea"/>
          <a:cs typeface="+mn-cs"/>
        </a:defRPr>
      </a:lvl1pPr>
      <a:lvl2pPr marL="594769" indent="-347125" algn="l" defTabSz="1219170" rtl="0" eaLnBrk="1" latinLnBrk="0" hangingPunct="1">
        <a:spcBef>
          <a:spcPts val="0"/>
        </a:spcBef>
        <a:spcAft>
          <a:spcPts val="0"/>
        </a:spcAft>
        <a:buClr>
          <a:schemeClr val="tx2"/>
        </a:buClr>
        <a:buSzPct val="100000"/>
        <a:buFontTx/>
        <a:buBlip>
          <a:blip r:embed="rId9"/>
        </a:buBlip>
        <a:defRPr sz="2400" kern="1200">
          <a:solidFill>
            <a:schemeClr val="tx1"/>
          </a:solidFill>
          <a:latin typeface="+mn-lt"/>
          <a:ea typeface="+mn-ea"/>
          <a:cs typeface="+mn-cs"/>
        </a:defRPr>
      </a:lvl2pPr>
      <a:lvl3pPr marL="725999" indent="-262460" algn="l" defTabSz="1219170" rtl="0" eaLnBrk="1" latinLnBrk="0" hangingPunct="1">
        <a:spcBef>
          <a:spcPts val="0"/>
        </a:spcBef>
        <a:spcAft>
          <a:spcPts val="0"/>
        </a:spcAft>
        <a:buClr>
          <a:schemeClr val="tx2"/>
        </a:buClr>
        <a:buSzPct val="100000"/>
        <a:buFontTx/>
        <a:buBlip>
          <a:blip r:embed="rId9"/>
        </a:buBlip>
        <a:defRPr sz="2133" kern="1200">
          <a:solidFill>
            <a:schemeClr val="tx1"/>
          </a:solidFill>
          <a:latin typeface="+mn-lt"/>
          <a:ea typeface="+mn-ea"/>
          <a:cs typeface="+mn-cs"/>
        </a:defRPr>
      </a:lvl3pPr>
      <a:lvl4pPr marL="944010" indent="-218012" algn="l" defTabSz="1219170" rtl="0" eaLnBrk="1" latinLnBrk="0" hangingPunct="1">
        <a:spcBef>
          <a:spcPts val="0"/>
        </a:spcBef>
        <a:spcAft>
          <a:spcPts val="0"/>
        </a:spcAft>
        <a:buClr>
          <a:schemeClr val="tx2"/>
        </a:buClr>
        <a:buSzPct val="100000"/>
        <a:buFontTx/>
        <a:buBlip>
          <a:blip r:embed="rId9"/>
        </a:buBlip>
        <a:defRPr sz="1867" kern="1200">
          <a:solidFill>
            <a:schemeClr val="tx1"/>
          </a:solidFill>
          <a:latin typeface="+mn-lt"/>
          <a:ea typeface="+mn-ea"/>
          <a:cs typeface="+mn-cs"/>
        </a:defRPr>
      </a:lvl4pPr>
      <a:lvl5pPr marL="1189537" indent="-234945" algn="l" defTabSz="1219170" rtl="0" eaLnBrk="1" latinLnBrk="0" hangingPunct="1">
        <a:spcBef>
          <a:spcPts val="0"/>
        </a:spcBef>
        <a:spcAft>
          <a:spcPts val="0"/>
        </a:spcAft>
        <a:buClr>
          <a:schemeClr val="tx2"/>
        </a:buClr>
        <a:buSzPct val="100000"/>
        <a:buFontTx/>
        <a:buBlip>
          <a:blip r:embed="rId9"/>
        </a:buBlip>
        <a:defRPr sz="1600" kern="1200">
          <a:solidFill>
            <a:schemeClr val="tx1"/>
          </a:solidFill>
          <a:latin typeface="+mn-lt"/>
          <a:ea typeface="+mn-ea"/>
          <a:cs typeface="+mn-cs"/>
        </a:defRPr>
      </a:lvl5pPr>
      <a:lvl6pPr marL="1441415" indent="-251878" algn="l" defTabSz="1219170" rtl="0" eaLnBrk="1" latinLnBrk="0" hangingPunct="1">
        <a:spcBef>
          <a:spcPts val="0"/>
        </a:spcBef>
        <a:spcAft>
          <a:spcPts val="0"/>
        </a:spcAft>
        <a:buClr>
          <a:schemeClr val="tx2"/>
        </a:buClr>
        <a:buSzPct val="100000"/>
        <a:buFontTx/>
        <a:buBlip>
          <a:blip r:embed="rId9"/>
        </a:buBlip>
        <a:defRPr sz="1600" kern="1200">
          <a:solidFill>
            <a:schemeClr val="tx1"/>
          </a:solidFill>
          <a:latin typeface="+mn-lt"/>
          <a:ea typeface="+mn-ea"/>
          <a:cs typeface="+mn-cs"/>
        </a:defRPr>
      </a:lvl6pPr>
      <a:lvl7pPr marL="1674242" indent="-232828" algn="l" defTabSz="1219170" rtl="0" eaLnBrk="1" latinLnBrk="0" hangingPunct="1">
        <a:spcBef>
          <a:spcPts val="0"/>
        </a:spcBef>
        <a:spcAft>
          <a:spcPts val="0"/>
        </a:spcAft>
        <a:buClr>
          <a:schemeClr val="tx2"/>
        </a:buClr>
        <a:buSzPct val="100000"/>
        <a:buFontTx/>
        <a:buBlip>
          <a:blip r:embed="rId9"/>
        </a:buBlip>
        <a:defRPr sz="1600" kern="1200">
          <a:solidFill>
            <a:schemeClr val="tx1"/>
          </a:solidFill>
          <a:latin typeface="+mn-lt"/>
          <a:ea typeface="+mn-ea"/>
          <a:cs typeface="+mn-cs"/>
        </a:defRPr>
      </a:lvl7pPr>
      <a:lvl8pPr marL="1909186" indent="-234945" algn="l" defTabSz="1219170" rtl="0" eaLnBrk="1" latinLnBrk="0" hangingPunct="1">
        <a:spcBef>
          <a:spcPts val="0"/>
        </a:spcBef>
        <a:spcAft>
          <a:spcPts val="0"/>
        </a:spcAft>
        <a:buClr>
          <a:schemeClr val="tx2"/>
        </a:buClr>
        <a:buSzPct val="100000"/>
        <a:buFontTx/>
        <a:buBlip>
          <a:blip r:embed="rId9"/>
        </a:buBlip>
        <a:defRPr sz="16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png"/><Relationship Id="rId18" Type="http://schemas.openxmlformats.org/officeDocument/2006/relationships/image" Target="file://localhost/Users/sophie/Documents/1_CLIENTS/GEMALTO/1502_GE_Pres%20Corporate/img/corp.png" TargetMode="External"/><Relationship Id="rId26" Type="http://schemas.openxmlformats.org/officeDocument/2006/relationships/image" Target="../media/image53.png"/><Relationship Id="rId3" Type="http://schemas.openxmlformats.org/officeDocument/2006/relationships/hyperlink" Target="http://aws.amazon.com/" TargetMode="External"/><Relationship Id="rId21" Type="http://schemas.openxmlformats.org/officeDocument/2006/relationships/image" Target="../media/image48.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5.png"/><Relationship Id="rId25" Type="http://schemas.openxmlformats.org/officeDocument/2006/relationships/image" Target="../media/image52.png"/><Relationship Id="rId2" Type="http://schemas.openxmlformats.org/officeDocument/2006/relationships/notesSlide" Target="../notesSlides/notesSlide10.xml"/><Relationship Id="rId16" Type="http://schemas.openxmlformats.org/officeDocument/2006/relationships/image" Target="file://localhost/Users/sophie/Documents/1_CLIENTS/GEMALTO/Charte/Pictos/Government%20Icons/Government_Icon_Refined_Bank.png" TargetMode="External"/><Relationship Id="rId20"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1.png"/><Relationship Id="rId5" Type="http://schemas.openxmlformats.org/officeDocument/2006/relationships/image" Target="../media/image35.jpeg"/><Relationship Id="rId15" Type="http://schemas.openxmlformats.org/officeDocument/2006/relationships/image" Target="../media/image44.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40.png"/><Relationship Id="rId19"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file://localhost/Users/sophie/Documents/1_CLIENTS/GEMALTO/Charte/Pictos/Financial%20Services%20Icons/Financial_Icon_Refined_Contact_Banking_Card.png" TargetMode="External"/><Relationship Id="rId22" Type="http://schemas.openxmlformats.org/officeDocument/2006/relationships/image" Target="../media/image49.png"/><Relationship Id="rId27"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file://localhost/Users/sophie/Documents/1_CLIENTS/GEMALTO/1602_GE_Pres%20Corporate/img/cityMarkets.p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localhost/Users/sophie/Documents/1_CLIENTS/GEMALTO/Charte/Pictos/Financial%20Services%20Icons/Financial_Icon_Refined_Contact_Banking_Card.png" TargetMode="External"/><Relationship Id="rId13" Type="http://schemas.openxmlformats.org/officeDocument/2006/relationships/image" Target="../media/image46.png"/><Relationship Id="rId18" Type="http://schemas.openxmlformats.org/officeDocument/2006/relationships/image" Target="../media/image61.png"/><Relationship Id="rId3" Type="http://schemas.openxmlformats.org/officeDocument/2006/relationships/image" Target="../media/image57.png"/><Relationship Id="rId21" Type="http://schemas.openxmlformats.org/officeDocument/2006/relationships/image" Target="../media/image64.png"/><Relationship Id="rId7" Type="http://schemas.openxmlformats.org/officeDocument/2006/relationships/image" Target="../media/image43.png"/><Relationship Id="rId12" Type="http://schemas.openxmlformats.org/officeDocument/2006/relationships/image" Target="file://localhost/Users/sophie/Documents/1_CLIENTS/GEMALTO/1502_GE_Pres%20Corporate/img/corp.png" TargetMode="External"/><Relationship Id="rId17" Type="http://schemas.openxmlformats.org/officeDocument/2006/relationships/image" Target="../media/image50.png"/><Relationship Id="rId25" Type="http://schemas.openxmlformats.org/officeDocument/2006/relationships/image" Target="../media/image68.png"/><Relationship Id="rId2" Type="http://schemas.openxmlformats.org/officeDocument/2006/relationships/notesSlide" Target="../notesSlides/notesSlide12.xml"/><Relationship Id="rId16" Type="http://schemas.openxmlformats.org/officeDocument/2006/relationships/image" Target="../media/image49.png"/><Relationship Id="rId20"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45.png"/><Relationship Id="rId24" Type="http://schemas.openxmlformats.org/officeDocument/2006/relationships/image" Target="../media/image67.png"/><Relationship Id="rId5" Type="http://schemas.openxmlformats.org/officeDocument/2006/relationships/image" Target="../media/image59.png"/><Relationship Id="rId15" Type="http://schemas.openxmlformats.org/officeDocument/2006/relationships/image" Target="../media/image48.png"/><Relationship Id="rId23" Type="http://schemas.openxmlformats.org/officeDocument/2006/relationships/image" Target="../media/image66.png"/><Relationship Id="rId10" Type="http://schemas.openxmlformats.org/officeDocument/2006/relationships/image" Target="file://localhost/Users/sophie/Documents/1_CLIENTS/GEMALTO/Charte/Pictos/Government%20Icons/Government_Icon_Refined_Bank.png" TargetMode="External"/><Relationship Id="rId19"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44.png"/><Relationship Id="rId14" Type="http://schemas.openxmlformats.org/officeDocument/2006/relationships/image" Target="../media/image47.png"/><Relationship Id="rId22" Type="http://schemas.openxmlformats.org/officeDocument/2006/relationships/image" Target="../media/image65.png"/></Relationships>
</file>

<file path=ppt/slides/_rels/slide13.xml.rels><?xml version="1.0" encoding="UTF-8" standalone="yes"?>
<Relationships xmlns="http://schemas.openxmlformats.org/package/2006/relationships"><Relationship Id="rId13" Type="http://schemas.openxmlformats.org/officeDocument/2006/relationships/image" Target="../media/image79.png"/><Relationship Id="rId18" Type="http://schemas.openxmlformats.org/officeDocument/2006/relationships/image" Target="../media/image84.png"/><Relationship Id="rId26" Type="http://schemas.openxmlformats.org/officeDocument/2006/relationships/image" Target="../media/image92.png"/><Relationship Id="rId39" Type="http://schemas.openxmlformats.org/officeDocument/2006/relationships/image" Target="../media/image105.jpeg"/><Relationship Id="rId3" Type="http://schemas.openxmlformats.org/officeDocument/2006/relationships/image" Target="../media/image69.png"/><Relationship Id="rId21" Type="http://schemas.openxmlformats.org/officeDocument/2006/relationships/image" Target="../media/image87.png"/><Relationship Id="rId34" Type="http://schemas.openxmlformats.org/officeDocument/2006/relationships/image" Target="../media/image100.png"/><Relationship Id="rId42" Type="http://schemas.openxmlformats.org/officeDocument/2006/relationships/image" Target="../media/image108.png"/><Relationship Id="rId47" Type="http://schemas.openxmlformats.org/officeDocument/2006/relationships/image" Target="../media/image113.png"/><Relationship Id="rId50" Type="http://schemas.openxmlformats.org/officeDocument/2006/relationships/image" Target="../media/image116.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png"/><Relationship Id="rId33" Type="http://schemas.openxmlformats.org/officeDocument/2006/relationships/image" Target="../media/image99.png"/><Relationship Id="rId38" Type="http://schemas.openxmlformats.org/officeDocument/2006/relationships/image" Target="../media/image104.png"/><Relationship Id="rId46" Type="http://schemas.openxmlformats.org/officeDocument/2006/relationships/image" Target="../media/image112.png"/><Relationship Id="rId2" Type="http://schemas.openxmlformats.org/officeDocument/2006/relationships/notesSlide" Target="../notesSlides/notesSlide13.xml"/><Relationship Id="rId16" Type="http://schemas.openxmlformats.org/officeDocument/2006/relationships/image" Target="../media/image82.png"/><Relationship Id="rId20" Type="http://schemas.openxmlformats.org/officeDocument/2006/relationships/image" Target="../media/image86.png"/><Relationship Id="rId29" Type="http://schemas.openxmlformats.org/officeDocument/2006/relationships/image" Target="../media/image95.png"/><Relationship Id="rId41" Type="http://schemas.openxmlformats.org/officeDocument/2006/relationships/image" Target="../media/image107.png"/><Relationship Id="rId1" Type="http://schemas.openxmlformats.org/officeDocument/2006/relationships/slideLayout" Target="../slideLayouts/slideLayout6.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90.png"/><Relationship Id="rId32" Type="http://schemas.openxmlformats.org/officeDocument/2006/relationships/image" Target="../media/image98.png"/><Relationship Id="rId37" Type="http://schemas.openxmlformats.org/officeDocument/2006/relationships/image" Target="../media/image103.gif"/><Relationship Id="rId40" Type="http://schemas.openxmlformats.org/officeDocument/2006/relationships/image" Target="../media/image106.png"/><Relationship Id="rId45" Type="http://schemas.openxmlformats.org/officeDocument/2006/relationships/image" Target="../media/image111.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28" Type="http://schemas.openxmlformats.org/officeDocument/2006/relationships/image" Target="../media/image94.png"/><Relationship Id="rId36" Type="http://schemas.openxmlformats.org/officeDocument/2006/relationships/image" Target="../media/image102.jpeg"/><Relationship Id="rId49" Type="http://schemas.openxmlformats.org/officeDocument/2006/relationships/image" Target="../media/image115.png"/><Relationship Id="rId10" Type="http://schemas.openxmlformats.org/officeDocument/2006/relationships/image" Target="../media/image76.png"/><Relationship Id="rId19" Type="http://schemas.openxmlformats.org/officeDocument/2006/relationships/image" Target="../media/image85.png"/><Relationship Id="rId31" Type="http://schemas.openxmlformats.org/officeDocument/2006/relationships/image" Target="../media/image97.png"/><Relationship Id="rId44" Type="http://schemas.openxmlformats.org/officeDocument/2006/relationships/image" Target="../media/image110.png"/><Relationship Id="rId52" Type="http://schemas.openxmlformats.org/officeDocument/2006/relationships/image" Target="../media/image118.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 Id="rId27" Type="http://schemas.openxmlformats.org/officeDocument/2006/relationships/image" Target="../media/image93.png"/><Relationship Id="rId30" Type="http://schemas.openxmlformats.org/officeDocument/2006/relationships/image" Target="../media/image96.png"/><Relationship Id="rId35" Type="http://schemas.openxmlformats.org/officeDocument/2006/relationships/image" Target="../media/image101.png"/><Relationship Id="rId43" Type="http://schemas.openxmlformats.org/officeDocument/2006/relationships/image" Target="../media/image109.png"/><Relationship Id="rId48" Type="http://schemas.openxmlformats.org/officeDocument/2006/relationships/image" Target="../media/image114.png"/><Relationship Id="rId8" Type="http://schemas.openxmlformats.org/officeDocument/2006/relationships/image" Target="../media/image74.png"/><Relationship Id="rId51" Type="http://schemas.openxmlformats.org/officeDocument/2006/relationships/image" Target="../media/image1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4.emf"/><Relationship Id="rId11" Type="http://schemas.openxmlformats.org/officeDocument/2006/relationships/image" Target="../media/image127.png"/><Relationship Id="rId5" Type="http://schemas.openxmlformats.org/officeDocument/2006/relationships/image" Target="../media/image123.png"/><Relationship Id="rId10" Type="http://schemas.openxmlformats.org/officeDocument/2006/relationships/image" Target="../media/image126.png"/><Relationship Id="rId4" Type="http://schemas.openxmlformats.org/officeDocument/2006/relationships/image" Target="../media/image122.emf"/><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file://localhost/Users/sophie/Documents/1_CLIENTS/GEMALTO/1602_GE_Pres%20Corporate/img/cityConnected2.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file://localhost/Users/sophie/Documents/1_CLIENTS/GEMALTO/Charte/Pictos/Corporate%20Icons/Gemalto_Icon_Refined_Protect.png" TargetMode="Externa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file://localhost/Users/sophie/Documents/1_CLIENTS/GEMALTO/1602_GE_Pres%20Corporate/img/authenticate.png" TargetMode="External"/><Relationship Id="rId5" Type="http://schemas.openxmlformats.org/officeDocument/2006/relationships/image" Target="../media/image23.png"/><Relationship Id="rId4" Type="http://schemas.openxmlformats.org/officeDocument/2006/relationships/image" Target="file://localhost/Users/sophie/Documents/1_CLIENTS/GEMALTO/1602_GE_Pres%20Corporate/img/linksGemalto.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607" y="2508521"/>
            <a:ext cx="6152024" cy="1157957"/>
          </a:xfrm>
        </p:spPr>
        <p:txBody>
          <a:bodyPr/>
          <a:lstStyle/>
          <a:p>
            <a:r>
              <a:rPr lang="en-US" dirty="0" smtClean="0"/>
              <a:t>Security for What Matters Most: Data &amp; Identities</a:t>
            </a:r>
            <a:endParaRPr lang="en-US" dirty="0"/>
          </a:p>
        </p:txBody>
      </p:sp>
      <p:sp>
        <p:nvSpPr>
          <p:cNvPr id="3" name="Subtitle 2"/>
          <p:cNvSpPr>
            <a:spLocks noGrp="1"/>
          </p:cNvSpPr>
          <p:nvPr>
            <p:ph type="subTitle" idx="1"/>
          </p:nvPr>
        </p:nvSpPr>
        <p:spPr/>
        <p:txBody>
          <a:bodyPr>
            <a:noAutofit/>
          </a:bodyPr>
          <a:lstStyle/>
          <a:p>
            <a:endParaRPr lang="en-US" dirty="0"/>
          </a:p>
        </p:txBody>
      </p:sp>
      <p:sp>
        <p:nvSpPr>
          <p:cNvPr id="4" name="Text Placeholder 3"/>
          <p:cNvSpPr>
            <a:spLocks noGrp="1"/>
          </p:cNvSpPr>
          <p:nvPr>
            <p:ph type="body" sz="quarter" idx="10"/>
          </p:nvPr>
        </p:nvSpPr>
        <p:spPr/>
        <p:txBody>
          <a:bodyPr/>
          <a:lstStyle/>
          <a:p>
            <a:endParaRPr lang="en-US" sz="1800" dirty="0"/>
          </a:p>
        </p:txBody>
      </p:sp>
    </p:spTree>
    <p:extLst>
      <p:ext uri="{BB962C8B-B14F-4D97-AF65-F5344CB8AC3E}">
        <p14:creationId xmlns:p14="http://schemas.microsoft.com/office/powerpoint/2010/main" val="413792759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Secure your digital transformation with Gemalto</a:t>
            </a:r>
            <a:endParaRPr lang="en-US" sz="3400" dirty="0"/>
          </a:p>
        </p:txBody>
      </p:sp>
      <p:sp>
        <p:nvSpPr>
          <p:cNvPr id="4" name="Rectangle 3"/>
          <p:cNvSpPr/>
          <p:nvPr/>
        </p:nvSpPr>
        <p:spPr>
          <a:xfrm>
            <a:off x="8699538" y="2019053"/>
            <a:ext cx="2608559" cy="1666675"/>
          </a:xfrm>
          <a:prstGeom prst="rect">
            <a:avLst/>
          </a:prstGeom>
        </p:spPr>
        <p:txBody>
          <a:bodyPr wrap="square" lIns="0" tIns="0" rIns="0" bIns="0">
            <a:spAutoFit/>
          </a:bodyPr>
          <a:lstStyle/>
          <a:p>
            <a:pPr marL="228594" indent="-228594">
              <a:spcAft>
                <a:spcPts val="267"/>
              </a:spcAft>
              <a:buClr>
                <a:srgbClr val="4C1964"/>
              </a:buClr>
              <a:buFont typeface="Arial"/>
              <a:buChar char="•"/>
            </a:pPr>
            <a:r>
              <a:rPr lang="en-US" sz="1333" dirty="0"/>
              <a:t>Large enterprises</a:t>
            </a:r>
          </a:p>
          <a:p>
            <a:pPr marL="228594" indent="-228594">
              <a:spcAft>
                <a:spcPts val="267"/>
              </a:spcAft>
              <a:buClr>
                <a:srgbClr val="4C1964"/>
              </a:buClr>
              <a:buFont typeface="Arial"/>
              <a:buChar char="•"/>
            </a:pPr>
            <a:r>
              <a:rPr lang="en-US" sz="1333" dirty="0"/>
              <a:t>Financial services</a:t>
            </a:r>
          </a:p>
          <a:p>
            <a:pPr marL="228594" indent="-228594">
              <a:spcAft>
                <a:spcPts val="267"/>
              </a:spcAft>
              <a:buClr>
                <a:srgbClr val="4C1964"/>
              </a:buClr>
              <a:buFont typeface="Arial"/>
              <a:buChar char="•"/>
            </a:pPr>
            <a:r>
              <a:rPr lang="en-US" sz="1333" dirty="0"/>
              <a:t>Governments</a:t>
            </a:r>
          </a:p>
          <a:p>
            <a:pPr marL="228594" indent="-228594">
              <a:spcAft>
                <a:spcPts val="267"/>
              </a:spcAft>
              <a:buClr>
                <a:srgbClr val="4C1964"/>
              </a:buClr>
              <a:buFont typeface="Arial"/>
              <a:buChar char="•"/>
            </a:pPr>
            <a:r>
              <a:rPr lang="en-US" sz="1333" dirty="0"/>
              <a:t>Healthcare organizations</a:t>
            </a:r>
          </a:p>
          <a:p>
            <a:pPr marL="228594" indent="-228594">
              <a:spcAft>
                <a:spcPts val="267"/>
              </a:spcAft>
              <a:buClr>
                <a:srgbClr val="4C1964"/>
              </a:buClr>
              <a:buFont typeface="Arial"/>
              <a:buChar char="•"/>
            </a:pPr>
            <a:r>
              <a:rPr lang="en-US" sz="1333" dirty="0"/>
              <a:t>Retailers</a:t>
            </a:r>
          </a:p>
          <a:p>
            <a:pPr marL="228594" indent="-228594">
              <a:spcAft>
                <a:spcPts val="267"/>
              </a:spcAft>
              <a:buClr>
                <a:srgbClr val="4C1964"/>
              </a:buClr>
              <a:buFont typeface="Arial"/>
              <a:buChar char="•"/>
            </a:pPr>
            <a:r>
              <a:rPr lang="en-US" sz="1333" dirty="0"/>
              <a:t>Cloud service providers</a:t>
            </a:r>
          </a:p>
          <a:p>
            <a:pPr marL="228594" indent="-228594">
              <a:spcAft>
                <a:spcPts val="267"/>
              </a:spcAft>
              <a:buClr>
                <a:srgbClr val="4C1964"/>
              </a:buClr>
              <a:buFont typeface="Arial"/>
              <a:buChar char="•"/>
            </a:pPr>
            <a:r>
              <a:rPr lang="en-US" sz="1333" dirty="0"/>
              <a:t>Internet of Things</a:t>
            </a:r>
          </a:p>
        </p:txBody>
      </p:sp>
      <p:pic>
        <p:nvPicPr>
          <p:cNvPr id="9" name="Picture 11" descr="Amazon Web Services">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13074" y="4030158"/>
            <a:ext cx="1021019" cy="341597"/>
          </a:xfrm>
          <a:prstGeom prst="rect">
            <a:avLst/>
          </a:prstGeom>
          <a:noFill/>
          <a:ln w="9525">
            <a:noFill/>
            <a:miter lim="800000"/>
            <a:headEnd/>
            <a:tailEnd/>
          </a:ln>
        </p:spPr>
      </p:pic>
      <p:pic>
        <p:nvPicPr>
          <p:cNvPr id="10" name="Picture 17" descr="http://fontmeme.com/images/Microsoft-Logo.jpg"/>
          <p:cNvPicPr>
            <a:picLocks noChangeAspect="1" noChangeArrowheads="1"/>
          </p:cNvPicPr>
          <p:nvPr/>
        </p:nvPicPr>
        <p:blipFill>
          <a:blip r:embed="rId5" cstate="screen">
            <a:extLst>
              <a:ext uri="{28A0092B-C50C-407E-A947-70E740481C1C}">
                <a14:useLocalDpi xmlns:a14="http://schemas.microsoft.com/office/drawing/2010/main"/>
              </a:ext>
            </a:extLst>
          </a:blip>
          <a:srcRect t="38200" b="37200"/>
          <a:stretch>
            <a:fillRect/>
          </a:stretch>
        </p:blipFill>
        <p:spPr bwMode="auto">
          <a:xfrm>
            <a:off x="10307929" y="3933825"/>
            <a:ext cx="1186748" cy="291940"/>
          </a:xfrm>
          <a:prstGeom prst="rect">
            <a:avLst/>
          </a:prstGeom>
          <a:noFill/>
        </p:spPr>
      </p:pic>
      <p:pic>
        <p:nvPicPr>
          <p:cNvPr id="11" name="Picture 2" descr="See original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70934" y="5323675"/>
            <a:ext cx="1127011" cy="82647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Beckman Coulte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506363" y="4440436"/>
            <a:ext cx="910208" cy="5056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6" descr="See original imag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776985" y="5824755"/>
            <a:ext cx="721053" cy="45222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Image result for citi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80383" y="4461179"/>
            <a:ext cx="555764" cy="361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salesforce.com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70841" y="5895494"/>
            <a:ext cx="689932" cy="4331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walmart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11143" y="5019446"/>
            <a:ext cx="1338480" cy="3239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Netflix 2015 logo.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29440" y="5019446"/>
            <a:ext cx="971271" cy="26254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4656850" y="2955936"/>
            <a:ext cx="2891043" cy="1531468"/>
            <a:chOff x="4391075" y="4633910"/>
            <a:chExt cx="2891043" cy="1531468"/>
          </a:xfrm>
        </p:grpSpPr>
        <p:grpSp>
          <p:nvGrpSpPr>
            <p:cNvPr id="34" name="Group 33"/>
            <p:cNvGrpSpPr/>
            <p:nvPr/>
          </p:nvGrpSpPr>
          <p:grpSpPr>
            <a:xfrm>
              <a:off x="4391075" y="4633910"/>
              <a:ext cx="2891043" cy="1531468"/>
              <a:chOff x="86249" y="1707649"/>
              <a:chExt cx="2168282" cy="1148601"/>
            </a:xfrm>
          </p:grpSpPr>
          <p:sp>
            <p:nvSpPr>
              <p:cNvPr id="35" name="Text Placeholder 3"/>
              <p:cNvSpPr txBox="1">
                <a:spLocks/>
              </p:cNvSpPr>
              <p:nvPr/>
            </p:nvSpPr>
            <p:spPr>
              <a:xfrm>
                <a:off x="86249" y="2551455"/>
                <a:ext cx="2168282" cy="304795"/>
              </a:xfrm>
              <a:prstGeom prst="rect">
                <a:avLst/>
              </a:prstGeom>
            </p:spPr>
            <p:txBody>
              <a:bodyPr vert="horz" wrap="square" lIns="0" tIns="0" rIns="0" bIns="0" rtlCol="0">
                <a:spAutoFit/>
              </a:bodyPr>
              <a:lstStyle/>
              <a:p>
                <a:pPr algn="ctr" defTabSz="1219170">
                  <a:lnSpc>
                    <a:spcPct val="90000"/>
                  </a:lnSpc>
                  <a:buClr>
                    <a:schemeClr val="accent1"/>
                  </a:buClr>
                  <a:defRPr/>
                </a:pPr>
                <a:r>
                  <a:rPr lang="en-GB" sz="1467" dirty="0" smtClean="0"/>
                  <a:t>Digital Payments</a:t>
                </a:r>
                <a:r>
                  <a:rPr lang="en-GB" sz="1467" dirty="0"/>
                  <a:t> </a:t>
                </a:r>
                <a:r>
                  <a:rPr lang="en-GB" sz="1467" dirty="0" smtClean="0"/>
                  <a:t/>
                </a:r>
                <a:br>
                  <a:rPr lang="en-GB" sz="1467" dirty="0" smtClean="0"/>
                </a:br>
                <a:r>
                  <a:rPr lang="en-GB" sz="1467" dirty="0" smtClean="0"/>
                  <a:t>&amp; Transactions</a:t>
                </a:r>
              </a:p>
            </p:txBody>
          </p:sp>
          <p:sp>
            <p:nvSpPr>
              <p:cNvPr id="36" name="Ellipse 31"/>
              <p:cNvSpPr/>
              <p:nvPr/>
            </p:nvSpPr>
            <p:spPr>
              <a:xfrm>
                <a:off x="758966" y="1707649"/>
                <a:ext cx="767784" cy="764762"/>
              </a:xfrm>
              <a:prstGeom prst="ellipse">
                <a:avLst/>
              </a:prstGeom>
              <a:solidFill>
                <a:srgbClr val="FFFFFF"/>
              </a:solidFill>
              <a:ln w="15875" cmpd="sng">
                <a:solidFill>
                  <a:srgbClr val="F03F4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pic>
          <p:nvPicPr>
            <p:cNvPr id="37" name="Government_Icon_Refined_Bank.png"/>
            <p:cNvPicPr>
              <a:picLocks noChangeAspect="1"/>
            </p:cNvPicPr>
            <p:nvPr/>
          </p:nvPicPr>
          <p:blipFill>
            <a:blip r:embed="rId13" r:link="rId14" cstate="print">
              <a:extLst>
                <a:ext uri="{28A0092B-C50C-407E-A947-70E740481C1C}">
                  <a14:useLocalDpi xmlns:a14="http://schemas.microsoft.com/office/drawing/2010/main" val="0"/>
                </a:ext>
              </a:extLst>
            </a:blip>
            <a:stretch>
              <a:fillRect/>
            </a:stretch>
          </p:blipFill>
          <p:spPr>
            <a:xfrm>
              <a:off x="5466614" y="4932971"/>
              <a:ext cx="705277" cy="518379"/>
            </a:xfrm>
            <a:prstGeom prst="rect">
              <a:avLst/>
            </a:prstGeom>
          </p:spPr>
        </p:pic>
      </p:grpSp>
      <p:grpSp>
        <p:nvGrpSpPr>
          <p:cNvPr id="46" name="Group 45"/>
          <p:cNvGrpSpPr/>
          <p:nvPr/>
        </p:nvGrpSpPr>
        <p:grpSpPr>
          <a:xfrm>
            <a:off x="3080706" y="1402171"/>
            <a:ext cx="1819279" cy="1282699"/>
            <a:chOff x="4836344" y="1537463"/>
            <a:chExt cx="1819279" cy="1282699"/>
          </a:xfrm>
        </p:grpSpPr>
        <p:grpSp>
          <p:nvGrpSpPr>
            <p:cNvPr id="25" name="Group 24"/>
            <p:cNvGrpSpPr/>
            <p:nvPr/>
          </p:nvGrpSpPr>
          <p:grpSpPr>
            <a:xfrm>
              <a:off x="4836344" y="1537463"/>
              <a:ext cx="1819279" cy="1282699"/>
              <a:chOff x="1291587" y="1603198"/>
              <a:chExt cx="1364459" cy="962024"/>
            </a:xfrm>
          </p:grpSpPr>
          <p:sp>
            <p:nvSpPr>
              <p:cNvPr id="26" name="Ellipse 27"/>
              <p:cNvSpPr/>
              <p:nvPr/>
            </p:nvSpPr>
            <p:spPr>
              <a:xfrm>
                <a:off x="1590713" y="1603198"/>
                <a:ext cx="766206" cy="763191"/>
              </a:xfrm>
              <a:prstGeom prst="ellipse">
                <a:avLst/>
              </a:prstGeom>
              <a:solidFill>
                <a:srgbClr val="FFFFFF"/>
              </a:solidFill>
              <a:ln w="15875" cmpd="sng">
                <a:solidFill>
                  <a:srgbClr val="12AD2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7" name="Text Placeholder 3"/>
              <p:cNvSpPr txBox="1">
                <a:spLocks/>
              </p:cNvSpPr>
              <p:nvPr/>
            </p:nvSpPr>
            <p:spPr>
              <a:xfrm>
                <a:off x="1291587" y="2412824"/>
                <a:ext cx="1364459" cy="152398"/>
              </a:xfrm>
              <a:prstGeom prst="rect">
                <a:avLst/>
              </a:prstGeom>
            </p:spPr>
            <p:txBody>
              <a:bodyPr vert="horz" wrap="square" lIns="0" tIns="0" rIns="0" bIns="0" rtlCol="0">
                <a:spAutoFit/>
              </a:bodyPr>
              <a:lstStyle/>
              <a:p>
                <a:pPr algn="ctr" defTabSz="1219170">
                  <a:lnSpc>
                    <a:spcPct val="90000"/>
                  </a:lnSpc>
                  <a:buClr>
                    <a:schemeClr val="accent1"/>
                  </a:buClr>
                  <a:defRPr/>
                </a:pPr>
                <a:r>
                  <a:rPr lang="en-GB" sz="1467" dirty="0"/>
                  <a:t>Compliance</a:t>
                </a:r>
              </a:p>
            </p:txBody>
          </p:sp>
        </p:grpSp>
        <p:pic>
          <p:nvPicPr>
            <p:cNvPr id="38" name="Government_Icon_Refined_Bank.png" descr="/Users/sophie/Documents/1_CLIENTS/GEMALTO/Charte/Pictos/Government Icons/Government_Icon_Refined_Bank.png"/>
            <p:cNvPicPr>
              <a:picLocks noChangeAspect="1"/>
            </p:cNvPicPr>
            <p:nvPr/>
          </p:nvPicPr>
          <p:blipFill>
            <a:blip r:embed="rId15" r:link="rId16" cstate="print">
              <a:extLst>
                <a:ext uri="{28A0092B-C50C-407E-A947-70E740481C1C}">
                  <a14:useLocalDpi xmlns:a14="http://schemas.microsoft.com/office/drawing/2010/main" val="0"/>
                </a:ext>
              </a:extLst>
            </a:blip>
            <a:stretch>
              <a:fillRect/>
            </a:stretch>
          </p:blipFill>
          <p:spPr>
            <a:xfrm>
              <a:off x="5435490" y="1747575"/>
              <a:ext cx="620984" cy="608203"/>
            </a:xfrm>
            <a:prstGeom prst="rect">
              <a:avLst/>
            </a:prstGeom>
          </p:spPr>
        </p:pic>
      </p:grpSp>
      <p:grpSp>
        <p:nvGrpSpPr>
          <p:cNvPr id="51" name="Group 50"/>
          <p:cNvGrpSpPr/>
          <p:nvPr/>
        </p:nvGrpSpPr>
        <p:grpSpPr>
          <a:xfrm>
            <a:off x="1336708" y="1402171"/>
            <a:ext cx="1791111" cy="1350568"/>
            <a:chOff x="1983260" y="1469594"/>
            <a:chExt cx="1791111" cy="1350568"/>
          </a:xfrm>
        </p:grpSpPr>
        <p:grpSp>
          <p:nvGrpSpPr>
            <p:cNvPr id="31" name="Group 30"/>
            <p:cNvGrpSpPr/>
            <p:nvPr/>
          </p:nvGrpSpPr>
          <p:grpSpPr>
            <a:xfrm>
              <a:off x="1983260" y="1469594"/>
              <a:ext cx="1791111" cy="1350568"/>
              <a:chOff x="3921880" y="1664830"/>
              <a:chExt cx="1343333" cy="1012926"/>
            </a:xfrm>
          </p:grpSpPr>
          <p:sp>
            <p:nvSpPr>
              <p:cNvPr id="32" name="Text Placeholder 3"/>
              <p:cNvSpPr txBox="1">
                <a:spLocks/>
              </p:cNvSpPr>
              <p:nvPr/>
            </p:nvSpPr>
            <p:spPr>
              <a:xfrm>
                <a:off x="3921880" y="2525358"/>
                <a:ext cx="1343333" cy="152398"/>
              </a:xfrm>
              <a:prstGeom prst="rect">
                <a:avLst/>
              </a:prstGeom>
            </p:spPr>
            <p:txBody>
              <a:bodyPr vert="horz" wrap="square" lIns="0" tIns="0" rIns="0" bIns="0" rtlCol="0">
                <a:spAutoFit/>
              </a:bodyPr>
              <a:lstStyle/>
              <a:p>
                <a:pPr algn="ctr" defTabSz="1219170">
                  <a:lnSpc>
                    <a:spcPct val="90000"/>
                  </a:lnSpc>
                  <a:buClr>
                    <a:schemeClr val="accent1"/>
                  </a:buClr>
                  <a:defRPr/>
                </a:pPr>
                <a:r>
                  <a:rPr lang="en-GB" sz="1467" dirty="0" smtClean="0"/>
                  <a:t>The Enterprise</a:t>
                </a:r>
              </a:p>
            </p:txBody>
          </p:sp>
          <p:sp>
            <p:nvSpPr>
              <p:cNvPr id="33" name="Ellipse 34"/>
              <p:cNvSpPr/>
              <p:nvPr/>
            </p:nvSpPr>
            <p:spPr>
              <a:xfrm>
                <a:off x="4157851" y="1664830"/>
                <a:ext cx="768753" cy="765728"/>
              </a:xfrm>
              <a:prstGeom prst="ellipse">
                <a:avLst/>
              </a:prstGeom>
              <a:solidFill>
                <a:srgbClr val="FFFFFF"/>
              </a:solidFill>
              <a:ln w="15875" cmpd="sng">
                <a:solidFill>
                  <a:srgbClr val="6C286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pic>
          <p:nvPicPr>
            <p:cNvPr id="39" name="corp.png" descr="/Users/sophie/Documents/1_CLIENTS/GEMALTO/1502_GE_Pres Corporate/img/corp.png"/>
            <p:cNvPicPr>
              <a:picLocks noChangeAspect="1"/>
            </p:cNvPicPr>
            <p:nvPr/>
          </p:nvPicPr>
          <p:blipFill>
            <a:blip r:embed="rId17" r:link="rId18" cstate="email">
              <a:extLst>
                <a:ext uri="{28A0092B-C50C-407E-A947-70E740481C1C}">
                  <a14:useLocalDpi xmlns:a14="http://schemas.microsoft.com/office/drawing/2010/main" val="0"/>
                </a:ext>
              </a:extLst>
            </a:blip>
            <a:stretch>
              <a:fillRect/>
            </a:stretch>
          </p:blipFill>
          <p:spPr>
            <a:xfrm>
              <a:off x="2640512" y="1686364"/>
              <a:ext cx="339756" cy="647460"/>
            </a:xfrm>
            <a:prstGeom prst="rect">
              <a:avLst/>
            </a:prstGeom>
          </p:spPr>
        </p:pic>
      </p:grpSp>
      <p:grpSp>
        <p:nvGrpSpPr>
          <p:cNvPr id="50" name="Group 49"/>
          <p:cNvGrpSpPr/>
          <p:nvPr/>
        </p:nvGrpSpPr>
        <p:grpSpPr>
          <a:xfrm>
            <a:off x="1302553" y="3112592"/>
            <a:ext cx="1781887" cy="1297365"/>
            <a:chOff x="1941621" y="3047048"/>
            <a:chExt cx="1781887" cy="1297365"/>
          </a:xfrm>
        </p:grpSpPr>
        <p:grpSp>
          <p:nvGrpSpPr>
            <p:cNvPr id="22" name="Group 21"/>
            <p:cNvGrpSpPr/>
            <p:nvPr/>
          </p:nvGrpSpPr>
          <p:grpSpPr>
            <a:xfrm>
              <a:off x="1941621" y="3047048"/>
              <a:ext cx="1781887" cy="1297365"/>
              <a:chOff x="5113262" y="1549748"/>
              <a:chExt cx="1336415" cy="973024"/>
            </a:xfrm>
          </p:grpSpPr>
          <p:sp>
            <p:nvSpPr>
              <p:cNvPr id="23" name="Text Placeholder 3"/>
              <p:cNvSpPr txBox="1">
                <a:spLocks/>
              </p:cNvSpPr>
              <p:nvPr/>
            </p:nvSpPr>
            <p:spPr>
              <a:xfrm>
                <a:off x="5113262" y="2370374"/>
                <a:ext cx="1336415" cy="152398"/>
              </a:xfrm>
              <a:prstGeom prst="rect">
                <a:avLst/>
              </a:prstGeom>
            </p:spPr>
            <p:txBody>
              <a:bodyPr vert="horz" wrap="square" lIns="0" tIns="0" rIns="0" bIns="0" rtlCol="0">
                <a:spAutoFit/>
              </a:bodyPr>
              <a:lstStyle/>
              <a:p>
                <a:pPr algn="ctr" defTabSz="1219170">
                  <a:lnSpc>
                    <a:spcPct val="90000"/>
                  </a:lnSpc>
                  <a:buClr>
                    <a:schemeClr val="accent1"/>
                  </a:buClr>
                  <a:defRPr/>
                </a:pPr>
                <a:r>
                  <a:rPr lang="en-GB" sz="1467" dirty="0"/>
                  <a:t>Internet </a:t>
                </a:r>
                <a:r>
                  <a:rPr lang="en-GB" sz="1467" dirty="0" smtClean="0"/>
                  <a:t>of Things</a:t>
                </a:r>
                <a:endParaRPr lang="en-GB" sz="1467" dirty="0"/>
              </a:p>
            </p:txBody>
          </p:sp>
          <p:sp>
            <p:nvSpPr>
              <p:cNvPr id="24" name="Ellipse 17"/>
              <p:cNvSpPr/>
              <p:nvPr/>
            </p:nvSpPr>
            <p:spPr>
              <a:xfrm>
                <a:off x="5396531" y="1549748"/>
                <a:ext cx="769876" cy="766846"/>
              </a:xfrm>
              <a:prstGeom prst="ellipse">
                <a:avLst/>
              </a:prstGeom>
              <a:solidFill>
                <a:srgbClr val="FFFFFF"/>
              </a:solidFill>
              <a:ln w="15875" cmpd="sng">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grpSp>
          <p:nvGrpSpPr>
            <p:cNvPr id="45" name="Group 44"/>
            <p:cNvGrpSpPr/>
            <p:nvPr/>
          </p:nvGrpSpPr>
          <p:grpSpPr>
            <a:xfrm>
              <a:off x="2475035" y="3236268"/>
              <a:ext cx="701711" cy="657632"/>
              <a:chOff x="8511744" y="1865455"/>
              <a:chExt cx="701711" cy="657632"/>
            </a:xfrm>
          </p:grpSpPr>
          <p:pic>
            <p:nvPicPr>
              <p:cNvPr id="40" name="Picture 39" descr="Car Orange.png"/>
              <p:cNvPicPr>
                <a:picLocks noChangeAspect="1"/>
              </p:cNvPicPr>
              <p:nvPr/>
            </p:nvPicPr>
            <p:blipFill>
              <a:blip r:embed="rId19" cstate="screen">
                <a:grayscl/>
                <a:extLst>
                  <a:ext uri="{28A0092B-C50C-407E-A947-70E740481C1C}">
                    <a14:useLocalDpi xmlns:a14="http://schemas.microsoft.com/office/drawing/2010/main" val="0"/>
                  </a:ext>
                </a:extLst>
              </a:blip>
              <a:stretch>
                <a:fillRect/>
              </a:stretch>
            </p:blipFill>
            <p:spPr>
              <a:xfrm>
                <a:off x="8576527" y="1865455"/>
                <a:ext cx="590308" cy="219456"/>
              </a:xfrm>
              <a:prstGeom prst="rect">
                <a:avLst/>
              </a:prstGeom>
            </p:spPr>
          </p:pic>
          <p:pic>
            <p:nvPicPr>
              <p:cNvPr id="41" name="Picture 40" descr="House.png"/>
              <p:cNvPicPr>
                <a:picLocks noChangeAspect="1"/>
              </p:cNvPicPr>
              <p:nvPr/>
            </p:nvPicPr>
            <p:blipFill>
              <a:blip r:embed="rId20" cstate="print">
                <a:grayscl/>
                <a:extLst>
                  <a:ext uri="{28A0092B-C50C-407E-A947-70E740481C1C}">
                    <a14:useLocalDpi xmlns:a14="http://schemas.microsoft.com/office/drawing/2010/main" val="0"/>
                  </a:ext>
                </a:extLst>
              </a:blip>
              <a:stretch>
                <a:fillRect/>
              </a:stretch>
            </p:blipFill>
            <p:spPr>
              <a:xfrm>
                <a:off x="8511744" y="2184682"/>
                <a:ext cx="365760" cy="307237"/>
              </a:xfrm>
              <a:prstGeom prst="rect">
                <a:avLst/>
              </a:prstGeom>
            </p:spPr>
          </p:pic>
          <p:pic>
            <p:nvPicPr>
              <p:cNvPr id="42" name="Picture 41" descr="Bulb.png"/>
              <p:cNvPicPr>
                <a:picLocks noChangeAspect="1"/>
              </p:cNvPicPr>
              <p:nvPr/>
            </p:nvPicPr>
            <p:blipFill>
              <a:blip r:embed="rId21" cstate="print">
                <a:grayscl/>
                <a:extLst>
                  <a:ext uri="{28A0092B-C50C-407E-A947-70E740481C1C}">
                    <a14:useLocalDpi xmlns:a14="http://schemas.microsoft.com/office/drawing/2010/main" val="0"/>
                  </a:ext>
                </a:extLst>
              </a:blip>
              <a:stretch>
                <a:fillRect/>
              </a:stretch>
            </p:blipFill>
            <p:spPr>
              <a:xfrm>
                <a:off x="8945231" y="2199796"/>
                <a:ext cx="268224" cy="323291"/>
              </a:xfrm>
              <a:prstGeom prst="rect">
                <a:avLst/>
              </a:prstGeom>
            </p:spPr>
          </p:pic>
        </p:grpSp>
      </p:grpSp>
      <p:grpSp>
        <p:nvGrpSpPr>
          <p:cNvPr id="49" name="Group 48"/>
          <p:cNvGrpSpPr/>
          <p:nvPr/>
        </p:nvGrpSpPr>
        <p:grpSpPr>
          <a:xfrm>
            <a:off x="3162752" y="3051341"/>
            <a:ext cx="1783575" cy="1301955"/>
            <a:chOff x="1941621" y="4774495"/>
            <a:chExt cx="1783575" cy="1301955"/>
          </a:xfrm>
        </p:grpSpPr>
        <p:grpSp>
          <p:nvGrpSpPr>
            <p:cNvPr id="19" name="Group 18"/>
            <p:cNvGrpSpPr/>
            <p:nvPr/>
          </p:nvGrpSpPr>
          <p:grpSpPr>
            <a:xfrm>
              <a:off x="1941621" y="4774495"/>
              <a:ext cx="1783575" cy="1301955"/>
              <a:chOff x="2819338" y="1505367"/>
              <a:chExt cx="1337681" cy="976466"/>
            </a:xfrm>
          </p:grpSpPr>
          <p:sp>
            <p:nvSpPr>
              <p:cNvPr id="20" name="Text Placeholder 3"/>
              <p:cNvSpPr txBox="1">
                <a:spLocks/>
              </p:cNvSpPr>
              <p:nvPr/>
            </p:nvSpPr>
            <p:spPr>
              <a:xfrm>
                <a:off x="2819338" y="2329435"/>
                <a:ext cx="1337681" cy="152398"/>
              </a:xfrm>
              <a:prstGeom prst="rect">
                <a:avLst/>
              </a:prstGeom>
            </p:spPr>
            <p:txBody>
              <a:bodyPr vert="horz" wrap="square" lIns="0" tIns="0" rIns="0" bIns="0" rtlCol="0">
                <a:spAutoFit/>
              </a:bodyPr>
              <a:lstStyle/>
              <a:p>
                <a:pPr algn="ctr" defTabSz="1219170">
                  <a:lnSpc>
                    <a:spcPct val="90000"/>
                  </a:lnSpc>
                  <a:buClr>
                    <a:schemeClr val="accent1"/>
                  </a:buClr>
                  <a:defRPr/>
                </a:pPr>
                <a:r>
                  <a:rPr lang="en-GB" sz="1467" dirty="0" smtClean="0"/>
                  <a:t>Big Data</a:t>
                </a:r>
                <a:endParaRPr lang="en-GB" sz="1467" dirty="0"/>
              </a:p>
            </p:txBody>
          </p:sp>
          <p:sp>
            <p:nvSpPr>
              <p:cNvPr id="21" name="Ellipse 11"/>
              <p:cNvSpPr/>
              <p:nvPr/>
            </p:nvSpPr>
            <p:spPr>
              <a:xfrm>
                <a:off x="3103802" y="1505367"/>
                <a:ext cx="768753" cy="765728"/>
              </a:xfrm>
              <a:prstGeom prst="ellipse">
                <a:avLst/>
              </a:prstGeom>
              <a:solidFill>
                <a:srgbClr val="FFFFFF"/>
              </a:solidFill>
              <a:ln w="15875" cmpd="sng">
                <a:solidFill>
                  <a:srgbClr val="0092C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pic>
          <p:nvPicPr>
            <p:cNvPr id="43" name="Picture 6" descr="Image result for big data icon"/>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54695" y="5047210"/>
              <a:ext cx="565857" cy="4632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5189204" y="1401310"/>
            <a:ext cx="1691240" cy="1249753"/>
            <a:chOff x="4929163" y="3073149"/>
            <a:chExt cx="1691240" cy="1249753"/>
          </a:xfrm>
        </p:grpSpPr>
        <p:grpSp>
          <p:nvGrpSpPr>
            <p:cNvPr id="28" name="Group 27"/>
            <p:cNvGrpSpPr/>
            <p:nvPr/>
          </p:nvGrpSpPr>
          <p:grpSpPr>
            <a:xfrm>
              <a:off x="4929163" y="3073149"/>
              <a:ext cx="1691240" cy="1249753"/>
              <a:chOff x="7494696" y="1590074"/>
              <a:chExt cx="1268430" cy="937315"/>
            </a:xfrm>
          </p:grpSpPr>
          <p:sp>
            <p:nvSpPr>
              <p:cNvPr id="29" name="Text Placeholder 3"/>
              <p:cNvSpPr txBox="1">
                <a:spLocks/>
              </p:cNvSpPr>
              <p:nvPr/>
            </p:nvSpPr>
            <p:spPr>
              <a:xfrm>
                <a:off x="7494696" y="2374991"/>
                <a:ext cx="1268430" cy="152398"/>
              </a:xfrm>
              <a:prstGeom prst="rect">
                <a:avLst/>
              </a:prstGeom>
            </p:spPr>
            <p:txBody>
              <a:bodyPr vert="horz" wrap="square" lIns="0" tIns="0" rIns="0" bIns="0" rtlCol="0">
                <a:spAutoFit/>
              </a:bodyPr>
              <a:lstStyle/>
              <a:p>
                <a:pPr algn="ctr" defTabSz="1219170">
                  <a:lnSpc>
                    <a:spcPct val="90000"/>
                  </a:lnSpc>
                  <a:buClr>
                    <a:schemeClr val="accent1"/>
                  </a:buClr>
                  <a:defRPr/>
                </a:pPr>
                <a:r>
                  <a:rPr lang="en-GB" sz="1467" dirty="0"/>
                  <a:t>Cloud</a:t>
                </a:r>
              </a:p>
            </p:txBody>
          </p:sp>
          <p:sp>
            <p:nvSpPr>
              <p:cNvPr id="30" name="Ellipse 79"/>
              <p:cNvSpPr/>
              <p:nvPr/>
            </p:nvSpPr>
            <p:spPr>
              <a:xfrm>
                <a:off x="7763556" y="1590074"/>
                <a:ext cx="730711" cy="730711"/>
              </a:xfrm>
              <a:prstGeom prst="ellipse">
                <a:avLst/>
              </a:prstGeom>
              <a:solidFill>
                <a:srgbClr val="FFFFFF"/>
              </a:solidFill>
              <a:ln w="15875" cmpd="sng">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a:p>
                <a:pPr algn="ctr"/>
                <a:endParaRPr lang="fr-FR" sz="2400" dirty="0"/>
              </a:p>
              <a:p>
                <a:pPr algn="ctr"/>
                <a:endParaRPr lang="fr-FR" sz="2400" dirty="0"/>
              </a:p>
              <a:p>
                <a:pPr algn="ctr"/>
                <a:endParaRPr lang="fr-FR" sz="2400" dirty="0"/>
              </a:p>
              <a:p>
                <a:pPr algn="ctr"/>
                <a:endParaRPr lang="fr-FR" sz="2400" dirty="0"/>
              </a:p>
              <a:p>
                <a:pPr algn="ctr"/>
                <a:endParaRPr lang="fr-FR" sz="2400" dirty="0"/>
              </a:p>
              <a:p>
                <a:pPr algn="ctr"/>
                <a:endParaRPr lang="fr-FR" sz="2400" dirty="0"/>
              </a:p>
              <a:p>
                <a:pPr algn="ctr"/>
                <a:endParaRPr lang="fr-FR" sz="2400" dirty="0"/>
              </a:p>
            </p:txBody>
          </p:sp>
        </p:grpSp>
        <p:pic>
          <p:nvPicPr>
            <p:cNvPr id="44" name="Picture 43" descr="Cloud.png"/>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5480956" y="3321584"/>
              <a:ext cx="605584" cy="508691"/>
            </a:xfrm>
            <a:prstGeom prst="rect">
              <a:avLst/>
            </a:prstGeom>
          </p:spPr>
        </p:pic>
      </p:grpSp>
      <p:cxnSp>
        <p:nvCxnSpPr>
          <p:cNvPr id="52" name="Connecteur droit 30"/>
          <p:cNvCxnSpPr/>
          <p:nvPr/>
        </p:nvCxnSpPr>
        <p:spPr>
          <a:xfrm>
            <a:off x="1296896" y="5931158"/>
            <a:ext cx="2760199"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3" name="Grouper 32"/>
          <p:cNvGrpSpPr>
            <a:grpSpLocks noChangeAspect="1"/>
          </p:cNvGrpSpPr>
          <p:nvPr/>
        </p:nvGrpSpPr>
        <p:grpSpPr>
          <a:xfrm>
            <a:off x="1352262" y="6023746"/>
            <a:ext cx="479999" cy="479999"/>
            <a:chOff x="2087723" y="3702597"/>
            <a:chExt cx="706809" cy="706809"/>
          </a:xfrm>
        </p:grpSpPr>
        <p:sp>
          <p:nvSpPr>
            <p:cNvPr id="54" name="Ellipse 33"/>
            <p:cNvSpPr/>
            <p:nvPr/>
          </p:nvSpPr>
          <p:spPr>
            <a:xfrm>
              <a:off x="2087723" y="3702597"/>
              <a:ext cx="706809" cy="706809"/>
            </a:xfrm>
            <a:prstGeom prst="ellipse">
              <a:avLst/>
            </a:prstGeom>
            <a:solidFill>
              <a:srgbClr val="FFFFFF"/>
            </a:solidFill>
            <a:ln w="12700" cmpd="sng">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5" name="Government_Icon_Refined_Bank.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142363" y="3835122"/>
              <a:ext cx="597526" cy="441757"/>
            </a:xfrm>
            <a:prstGeom prst="rect">
              <a:avLst/>
            </a:prstGeom>
          </p:spPr>
        </p:pic>
      </p:grpSp>
      <p:sp>
        <p:nvSpPr>
          <p:cNvPr id="69" name="Ellipse 88"/>
          <p:cNvSpPr/>
          <p:nvPr/>
        </p:nvSpPr>
        <p:spPr>
          <a:xfrm>
            <a:off x="4752153" y="6011660"/>
            <a:ext cx="479996" cy="479996"/>
          </a:xfrm>
          <a:prstGeom prst="ellipse">
            <a:avLst/>
          </a:prstGeom>
          <a:solidFill>
            <a:srgbClr val="FFFFFF"/>
          </a:solidFill>
          <a:ln w="12700" cmpd="sng">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8" name="Ellipse 33"/>
          <p:cNvSpPr/>
          <p:nvPr/>
        </p:nvSpPr>
        <p:spPr>
          <a:xfrm>
            <a:off x="1331051" y="5289925"/>
            <a:ext cx="479999" cy="479999"/>
          </a:xfrm>
          <a:prstGeom prst="ellipse">
            <a:avLst/>
          </a:prstGeom>
          <a:noFill/>
          <a:ln w="12700" cmpd="sng">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9" name="TextBox 78"/>
          <p:cNvSpPr txBox="1"/>
          <p:nvPr/>
        </p:nvSpPr>
        <p:spPr>
          <a:xfrm>
            <a:off x="1923543" y="5294812"/>
            <a:ext cx="1892362" cy="523220"/>
          </a:xfrm>
          <a:prstGeom prst="rect">
            <a:avLst/>
          </a:prstGeom>
          <a:noFill/>
        </p:spPr>
        <p:txBody>
          <a:bodyPr wrap="square" rtlCol="0">
            <a:spAutoFit/>
          </a:bodyPr>
          <a:lstStyle/>
          <a:p>
            <a:r>
              <a:rPr lang="en-US" sz="1400" dirty="0" smtClean="0"/>
              <a:t>Cloud Access </a:t>
            </a:r>
            <a:r>
              <a:rPr lang="en-US" sz="1400" dirty="0"/>
              <a:t>M</a:t>
            </a:r>
            <a:r>
              <a:rPr lang="en-US" sz="1400" dirty="0" smtClean="0"/>
              <a:t>anagement &amp; SSO</a:t>
            </a:r>
            <a:endParaRPr lang="en-US" sz="1400" dirty="0"/>
          </a:p>
        </p:txBody>
      </p:sp>
      <p:sp>
        <p:nvSpPr>
          <p:cNvPr id="80" name="TextBox 79"/>
          <p:cNvSpPr txBox="1"/>
          <p:nvPr/>
        </p:nvSpPr>
        <p:spPr>
          <a:xfrm>
            <a:off x="1923543" y="6093056"/>
            <a:ext cx="2243633" cy="307777"/>
          </a:xfrm>
          <a:prstGeom prst="rect">
            <a:avLst/>
          </a:prstGeom>
          <a:noFill/>
        </p:spPr>
        <p:txBody>
          <a:bodyPr wrap="square" rtlCol="0">
            <a:spAutoFit/>
          </a:bodyPr>
          <a:lstStyle/>
          <a:p>
            <a:r>
              <a:rPr lang="en-US" sz="1400" dirty="0" smtClean="0"/>
              <a:t>Multi-factor Authentication</a:t>
            </a:r>
            <a:endParaRPr lang="en-US" sz="1400" dirty="0"/>
          </a:p>
        </p:txBody>
      </p:sp>
      <p:cxnSp>
        <p:nvCxnSpPr>
          <p:cNvPr id="83" name="Straight Connector 82"/>
          <p:cNvCxnSpPr/>
          <p:nvPr/>
        </p:nvCxnSpPr>
        <p:spPr>
          <a:xfrm>
            <a:off x="7883371" y="1401309"/>
            <a:ext cx="53266" cy="5326761"/>
          </a:xfrm>
          <a:prstGeom prst="line">
            <a:avLst/>
          </a:prstGeom>
          <a:ln w="12700">
            <a:solidFill>
              <a:srgbClr val="4C1964"/>
            </a:solidFill>
            <a:prstDash val="dash"/>
          </a:ln>
        </p:spPr>
        <p:style>
          <a:lnRef idx="1">
            <a:schemeClr val="accent1"/>
          </a:lnRef>
          <a:fillRef idx="0">
            <a:schemeClr val="accent1"/>
          </a:fillRef>
          <a:effectRef idx="0">
            <a:schemeClr val="accent1"/>
          </a:effectRef>
          <a:fontRef idx="minor">
            <a:schemeClr val="tx1"/>
          </a:fontRef>
        </p:style>
      </p:cxnSp>
      <p:cxnSp>
        <p:nvCxnSpPr>
          <p:cNvPr id="93" name="Connecteur droit 30"/>
          <p:cNvCxnSpPr/>
          <p:nvPr/>
        </p:nvCxnSpPr>
        <p:spPr>
          <a:xfrm>
            <a:off x="4712602" y="5893206"/>
            <a:ext cx="2760199"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7" name="Ellipse 33"/>
          <p:cNvSpPr/>
          <p:nvPr/>
        </p:nvSpPr>
        <p:spPr>
          <a:xfrm>
            <a:off x="4746757" y="5251973"/>
            <a:ext cx="479999" cy="479999"/>
          </a:xfrm>
          <a:prstGeom prst="ellipse">
            <a:avLst/>
          </a:prstGeom>
          <a:noFill/>
          <a:ln w="12700" cmpd="sng">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98" name="TextBox 97"/>
          <p:cNvSpPr txBox="1"/>
          <p:nvPr/>
        </p:nvSpPr>
        <p:spPr>
          <a:xfrm>
            <a:off x="5339248" y="5256860"/>
            <a:ext cx="2202987" cy="523220"/>
          </a:xfrm>
          <a:prstGeom prst="rect">
            <a:avLst/>
          </a:prstGeom>
          <a:noFill/>
        </p:spPr>
        <p:txBody>
          <a:bodyPr wrap="square" rtlCol="0">
            <a:spAutoFit/>
          </a:bodyPr>
          <a:lstStyle/>
          <a:p>
            <a:r>
              <a:rPr lang="en-US" sz="1400" dirty="0" smtClean="0"/>
              <a:t>Encryption &amp; Enterprise Key Management</a:t>
            </a:r>
            <a:endParaRPr lang="en-US" sz="1400" dirty="0"/>
          </a:p>
        </p:txBody>
      </p:sp>
      <p:sp>
        <p:nvSpPr>
          <p:cNvPr id="99" name="TextBox 98"/>
          <p:cNvSpPr txBox="1"/>
          <p:nvPr/>
        </p:nvSpPr>
        <p:spPr>
          <a:xfrm>
            <a:off x="5339248" y="6008969"/>
            <a:ext cx="2243633" cy="523220"/>
          </a:xfrm>
          <a:prstGeom prst="rect">
            <a:avLst/>
          </a:prstGeom>
          <a:noFill/>
        </p:spPr>
        <p:txBody>
          <a:bodyPr wrap="square" rtlCol="0">
            <a:spAutoFit/>
          </a:bodyPr>
          <a:lstStyle/>
          <a:p>
            <a:r>
              <a:rPr lang="en-US" sz="1400" dirty="0" smtClean="0"/>
              <a:t>High Assurance Key Protection</a:t>
            </a:r>
            <a:endParaRPr lang="en-US" sz="1400" dirty="0"/>
          </a:p>
        </p:txBody>
      </p:sp>
      <p:grpSp>
        <p:nvGrpSpPr>
          <p:cNvPr id="3" name="Group 2"/>
          <p:cNvGrpSpPr/>
          <p:nvPr/>
        </p:nvGrpSpPr>
        <p:grpSpPr>
          <a:xfrm>
            <a:off x="1307116" y="5306121"/>
            <a:ext cx="520757" cy="369965"/>
            <a:chOff x="1307116" y="5421535"/>
            <a:chExt cx="520757" cy="369965"/>
          </a:xfrm>
        </p:grpSpPr>
        <p:pic>
          <p:nvPicPr>
            <p:cNvPr id="71" name="Picture 70"/>
            <p:cNvPicPr>
              <a:picLocks noChangeAspect="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07116" y="5421535"/>
              <a:ext cx="520757" cy="365760"/>
            </a:xfrm>
            <a:prstGeom prst="rect">
              <a:avLst/>
            </a:prstGeom>
          </p:spPr>
        </p:pic>
        <p:pic>
          <p:nvPicPr>
            <p:cNvPr id="72" name="Picture 7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448183" y="5608620"/>
              <a:ext cx="297610" cy="182880"/>
            </a:xfrm>
            <a:prstGeom prst="rect">
              <a:avLst/>
            </a:prstGeom>
          </p:spPr>
        </p:pic>
      </p:grpSp>
      <p:pic>
        <p:nvPicPr>
          <p:cNvPr id="74" name="Picture 73"/>
          <p:cNvPicPr>
            <a:picLocks noChangeAspect="1"/>
          </p:cNvPicPr>
          <p:nvPr/>
        </p:nvPicPr>
        <p:blipFill>
          <a:blip r:embed="rId2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56163" y="5358278"/>
            <a:ext cx="274320" cy="311318"/>
          </a:xfrm>
          <a:prstGeom prst="rect">
            <a:avLst/>
          </a:prstGeom>
        </p:spPr>
      </p:pic>
      <p:pic>
        <p:nvPicPr>
          <p:cNvPr id="75" name="Picture 74"/>
          <p:cNvPicPr>
            <a:picLocks noChangeAspect="1"/>
          </p:cNvPicPr>
          <p:nvPr/>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81752" y="6100728"/>
            <a:ext cx="457200" cy="320675"/>
          </a:xfrm>
          <a:prstGeom prst="rect">
            <a:avLst/>
          </a:prstGeom>
        </p:spPr>
      </p:pic>
      <p:sp>
        <p:nvSpPr>
          <p:cNvPr id="76" name="TextBox 75"/>
          <p:cNvSpPr txBox="1"/>
          <p:nvPr/>
        </p:nvSpPr>
        <p:spPr>
          <a:xfrm rot="16200000">
            <a:off x="-644411" y="2736355"/>
            <a:ext cx="3008645" cy="338554"/>
          </a:xfrm>
          <a:prstGeom prst="round1Rect">
            <a:avLst/>
          </a:prstGeom>
          <a:solidFill>
            <a:srgbClr val="4C1964"/>
          </a:solidFill>
        </p:spPr>
        <p:txBody>
          <a:bodyPr wrap="square" rtlCol="0">
            <a:spAutoFit/>
          </a:bodyPr>
          <a:lstStyle/>
          <a:p>
            <a:pPr algn="ctr"/>
            <a:r>
              <a:rPr lang="en-US" sz="1600" dirty="0" smtClean="0">
                <a:solidFill>
                  <a:schemeClr val="bg1"/>
                </a:solidFill>
              </a:rPr>
              <a:t>SECURITY FOR: </a:t>
            </a:r>
            <a:endParaRPr lang="en-US" sz="1600" dirty="0">
              <a:solidFill>
                <a:schemeClr val="bg1"/>
              </a:solidFill>
            </a:endParaRPr>
          </a:p>
        </p:txBody>
      </p:sp>
      <p:sp>
        <p:nvSpPr>
          <p:cNvPr id="77" name="TextBox 76"/>
          <p:cNvSpPr txBox="1"/>
          <p:nvPr/>
        </p:nvSpPr>
        <p:spPr>
          <a:xfrm rot="16200000">
            <a:off x="5600" y="5704481"/>
            <a:ext cx="1708623" cy="338554"/>
          </a:xfrm>
          <a:prstGeom prst="round1Rect">
            <a:avLst/>
          </a:prstGeom>
          <a:solidFill>
            <a:srgbClr val="4C1964"/>
          </a:solidFill>
        </p:spPr>
        <p:txBody>
          <a:bodyPr wrap="square" rtlCol="0">
            <a:spAutoFit/>
          </a:bodyPr>
          <a:lstStyle/>
          <a:p>
            <a:pPr algn="ctr"/>
            <a:r>
              <a:rPr lang="en-US" sz="1600" dirty="0" smtClean="0">
                <a:solidFill>
                  <a:schemeClr val="bg1"/>
                </a:solidFill>
              </a:rPr>
              <a:t>SOLUTIONS:</a:t>
            </a:r>
            <a:endParaRPr lang="en-US" sz="1600" dirty="0">
              <a:solidFill>
                <a:schemeClr val="bg1"/>
              </a:solidFill>
            </a:endParaRPr>
          </a:p>
        </p:txBody>
      </p:sp>
      <p:sp>
        <p:nvSpPr>
          <p:cNvPr id="81" name="TextBox 80"/>
          <p:cNvSpPr txBox="1"/>
          <p:nvPr/>
        </p:nvSpPr>
        <p:spPr>
          <a:xfrm>
            <a:off x="8232708" y="1401309"/>
            <a:ext cx="3330978" cy="338554"/>
          </a:xfrm>
          <a:prstGeom prst="round1Rect">
            <a:avLst/>
          </a:prstGeom>
          <a:solidFill>
            <a:srgbClr val="4C1964"/>
          </a:solidFill>
        </p:spPr>
        <p:txBody>
          <a:bodyPr wrap="square" lIns="182880" rtlCol="0">
            <a:spAutoFit/>
          </a:bodyPr>
          <a:lstStyle/>
          <a:p>
            <a:r>
              <a:rPr lang="en-US" sz="1600" dirty="0" smtClean="0">
                <a:solidFill>
                  <a:schemeClr val="bg1"/>
                </a:solidFill>
              </a:rPr>
              <a:t>OUR CUSTOMERS:</a:t>
            </a:r>
            <a:endParaRPr lang="en-US" sz="1600" dirty="0">
              <a:solidFill>
                <a:schemeClr val="bg1"/>
              </a:solidFill>
            </a:endParaRPr>
          </a:p>
        </p:txBody>
      </p:sp>
      <p:cxnSp>
        <p:nvCxnSpPr>
          <p:cNvPr id="67" name="Straight Connector 66"/>
          <p:cNvCxnSpPr/>
          <p:nvPr/>
        </p:nvCxnSpPr>
        <p:spPr>
          <a:xfrm>
            <a:off x="1131773" y="4809109"/>
            <a:ext cx="6156794" cy="13317"/>
          </a:xfrm>
          <a:prstGeom prst="line">
            <a:avLst/>
          </a:prstGeom>
          <a:ln w="12700">
            <a:solidFill>
              <a:srgbClr val="4C196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7563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563" y="439795"/>
            <a:ext cx="10671622" cy="484960"/>
          </a:xfrm>
        </p:spPr>
        <p:txBody>
          <a:bodyPr>
            <a:noAutofit/>
          </a:bodyPr>
          <a:lstStyle/>
          <a:p>
            <a:r>
              <a:rPr lang="en-US" sz="3400" dirty="0" smtClean="0"/>
              <a:t>We provide trusted security for today’s industry leaders</a:t>
            </a:r>
            <a:endParaRPr lang="en-US" sz="3400" dirty="0"/>
          </a:p>
        </p:txBody>
      </p:sp>
      <p:sp>
        <p:nvSpPr>
          <p:cNvPr id="5" name="Slide Number Placeholder 4"/>
          <p:cNvSpPr>
            <a:spLocks noGrp="1"/>
          </p:cNvSpPr>
          <p:nvPr>
            <p:ph type="sldNum" sz="quarter" idx="4"/>
          </p:nvPr>
        </p:nvSpPr>
        <p:spPr/>
        <p:txBody>
          <a:bodyPr/>
          <a:lstStyle/>
          <a:p>
            <a:fld id="{7F23323A-7B94-4B7E-998A-4CEB69289686}" type="slidenum">
              <a:rPr lang="en-GB" smtClean="0"/>
              <a:pPr/>
              <a:t>11</a:t>
            </a:fld>
            <a:endParaRPr lang="en-GB" dirty="0"/>
          </a:p>
        </p:txBody>
      </p:sp>
      <p:pic>
        <p:nvPicPr>
          <p:cNvPr id="6" name="cityMarkets.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593" y="4200367"/>
            <a:ext cx="12192000" cy="1737266"/>
          </a:xfrm>
          <a:prstGeom prst="rect">
            <a:avLst/>
          </a:prstGeom>
        </p:spPr>
      </p:pic>
      <p:grpSp>
        <p:nvGrpSpPr>
          <p:cNvPr id="8" name="Group 7"/>
          <p:cNvGrpSpPr/>
          <p:nvPr/>
        </p:nvGrpSpPr>
        <p:grpSpPr>
          <a:xfrm>
            <a:off x="1543176" y="3199252"/>
            <a:ext cx="9479298" cy="1298678"/>
            <a:chOff x="1157382" y="2585478"/>
            <a:chExt cx="7109473" cy="974008"/>
          </a:xfrm>
        </p:grpSpPr>
        <p:cxnSp>
          <p:nvCxnSpPr>
            <p:cNvPr id="9" name="Connecteur droit 13"/>
            <p:cNvCxnSpPr/>
            <p:nvPr/>
          </p:nvCxnSpPr>
          <p:spPr>
            <a:xfrm>
              <a:off x="5324932" y="2736526"/>
              <a:ext cx="0" cy="398745"/>
            </a:xfrm>
            <a:prstGeom prst="line">
              <a:avLst/>
            </a:prstGeom>
            <a:ln w="9525" cmpd="sng">
              <a:solidFill>
                <a:srgbClr val="6C286B"/>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20"/>
            <p:cNvCxnSpPr/>
            <p:nvPr/>
          </p:nvCxnSpPr>
          <p:spPr>
            <a:xfrm>
              <a:off x="3959364" y="2585478"/>
              <a:ext cx="979" cy="640080"/>
            </a:xfrm>
            <a:prstGeom prst="line">
              <a:avLst/>
            </a:prstGeom>
            <a:ln w="9525" cmpd="sng">
              <a:solidFill>
                <a:srgbClr val="0092C7"/>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eur droit 21"/>
            <p:cNvCxnSpPr/>
            <p:nvPr/>
          </p:nvCxnSpPr>
          <p:spPr>
            <a:xfrm flipH="1" flipV="1">
              <a:off x="1157382" y="2889118"/>
              <a:ext cx="0" cy="612000"/>
            </a:xfrm>
            <a:prstGeom prst="line">
              <a:avLst/>
            </a:prstGeom>
            <a:ln w="9525" cmpd="sng">
              <a:solidFill>
                <a:srgbClr val="F03F44"/>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2" name="Connecteur droit 22"/>
            <p:cNvCxnSpPr/>
            <p:nvPr/>
          </p:nvCxnSpPr>
          <p:spPr>
            <a:xfrm flipV="1">
              <a:off x="2614706" y="2641882"/>
              <a:ext cx="1" cy="640080"/>
            </a:xfrm>
            <a:prstGeom prst="line">
              <a:avLst/>
            </a:prstGeom>
            <a:ln w="9525" cmpd="sng">
              <a:solidFill>
                <a:srgbClr val="12AD2B"/>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3" name="Connecteur droit 23"/>
            <p:cNvCxnSpPr/>
            <p:nvPr/>
          </p:nvCxnSpPr>
          <p:spPr>
            <a:xfrm flipV="1">
              <a:off x="6651954" y="2736526"/>
              <a:ext cx="0" cy="822960"/>
            </a:xfrm>
            <a:prstGeom prst="line">
              <a:avLst/>
            </a:prstGeom>
            <a:ln w="9525" cmpd="sng">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77"/>
            <p:cNvCxnSpPr/>
            <p:nvPr/>
          </p:nvCxnSpPr>
          <p:spPr>
            <a:xfrm>
              <a:off x="8266855" y="2687575"/>
              <a:ext cx="0" cy="822960"/>
            </a:xfrm>
            <a:prstGeom prst="line">
              <a:avLst/>
            </a:prstGeom>
            <a:ln w="9525" cmpd="sng">
              <a:solidFill>
                <a:schemeClr val="accent3">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039138" y="2042200"/>
            <a:ext cx="1296860" cy="1477328"/>
          </a:xfrm>
          <a:prstGeom prst="rect">
            <a:avLst/>
          </a:prstGeom>
          <a:noFill/>
        </p:spPr>
        <p:txBody>
          <a:bodyPr wrap="square" rtlCol="0">
            <a:spAutoFit/>
          </a:bodyPr>
          <a:lstStyle/>
          <a:p>
            <a:r>
              <a:rPr lang="en-US" sz="3600" b="1" dirty="0">
                <a:solidFill>
                  <a:srgbClr val="FF0000"/>
                </a:solidFill>
              </a:rPr>
              <a:t>8</a:t>
            </a:r>
            <a:r>
              <a:rPr lang="en-US" dirty="0"/>
              <a:t> of the world’s largest retailers</a:t>
            </a:r>
          </a:p>
        </p:txBody>
      </p:sp>
      <p:sp>
        <p:nvSpPr>
          <p:cNvPr id="7" name="TextBox 6"/>
          <p:cNvSpPr txBox="1"/>
          <p:nvPr/>
        </p:nvSpPr>
        <p:spPr>
          <a:xfrm>
            <a:off x="2910084" y="1772921"/>
            <a:ext cx="1321006" cy="1477328"/>
          </a:xfrm>
          <a:prstGeom prst="rect">
            <a:avLst/>
          </a:prstGeom>
          <a:noFill/>
        </p:spPr>
        <p:txBody>
          <a:bodyPr wrap="square" rtlCol="0">
            <a:spAutoFit/>
          </a:bodyPr>
          <a:lstStyle/>
          <a:p>
            <a:r>
              <a:rPr lang="en-US" sz="3600" b="1" dirty="0">
                <a:solidFill>
                  <a:srgbClr val="00B050"/>
                </a:solidFill>
              </a:rPr>
              <a:t>14</a:t>
            </a:r>
            <a:r>
              <a:rPr lang="en-US" dirty="0"/>
              <a:t> of the world’s largest banks</a:t>
            </a:r>
          </a:p>
        </p:txBody>
      </p:sp>
      <p:sp>
        <p:nvSpPr>
          <p:cNvPr id="15" name="TextBox 14"/>
          <p:cNvSpPr txBox="1"/>
          <p:nvPr/>
        </p:nvSpPr>
        <p:spPr>
          <a:xfrm>
            <a:off x="4739911" y="1404398"/>
            <a:ext cx="1314134" cy="1754326"/>
          </a:xfrm>
          <a:prstGeom prst="rect">
            <a:avLst/>
          </a:prstGeom>
          <a:noFill/>
        </p:spPr>
        <p:txBody>
          <a:bodyPr wrap="square" rtlCol="0">
            <a:spAutoFit/>
          </a:bodyPr>
          <a:lstStyle/>
          <a:p>
            <a:r>
              <a:rPr lang="en-US" sz="3600" b="1" dirty="0">
                <a:solidFill>
                  <a:srgbClr val="0070C0"/>
                </a:solidFill>
              </a:rPr>
              <a:t>5 </a:t>
            </a:r>
            <a:r>
              <a:rPr lang="en-US" dirty="0"/>
              <a:t>of the world’s largest healthcare providers</a:t>
            </a:r>
          </a:p>
        </p:txBody>
      </p:sp>
      <p:sp>
        <p:nvSpPr>
          <p:cNvPr id="24" name="TextBox 23"/>
          <p:cNvSpPr txBox="1"/>
          <p:nvPr/>
        </p:nvSpPr>
        <p:spPr>
          <a:xfrm>
            <a:off x="6478743" y="1905650"/>
            <a:ext cx="1664678" cy="1477328"/>
          </a:xfrm>
          <a:prstGeom prst="rect">
            <a:avLst/>
          </a:prstGeom>
          <a:noFill/>
        </p:spPr>
        <p:txBody>
          <a:bodyPr wrap="square" rtlCol="0">
            <a:spAutoFit/>
          </a:bodyPr>
          <a:lstStyle/>
          <a:p>
            <a:r>
              <a:rPr lang="en-US" sz="3600" b="1" dirty="0">
                <a:solidFill>
                  <a:srgbClr val="4C1964"/>
                </a:solidFill>
              </a:rPr>
              <a:t>5</a:t>
            </a:r>
            <a:r>
              <a:rPr lang="en-US" sz="3600" b="1" dirty="0"/>
              <a:t> </a:t>
            </a:r>
            <a:r>
              <a:rPr lang="en-US" dirty="0"/>
              <a:t>of the world’s largest cloud service providers</a:t>
            </a:r>
          </a:p>
        </p:txBody>
      </p:sp>
      <p:sp>
        <p:nvSpPr>
          <p:cNvPr id="26" name="TextBox 25"/>
          <p:cNvSpPr txBox="1"/>
          <p:nvPr/>
        </p:nvSpPr>
        <p:spPr>
          <a:xfrm>
            <a:off x="8301698" y="1858052"/>
            <a:ext cx="1661176" cy="1477328"/>
          </a:xfrm>
          <a:prstGeom prst="rect">
            <a:avLst/>
          </a:prstGeom>
          <a:noFill/>
        </p:spPr>
        <p:txBody>
          <a:bodyPr wrap="square" rtlCol="0">
            <a:spAutoFit/>
          </a:bodyPr>
          <a:lstStyle/>
          <a:p>
            <a:r>
              <a:rPr lang="en-US" sz="3600" b="1" dirty="0">
                <a:solidFill>
                  <a:schemeClr val="bg2"/>
                </a:solidFill>
              </a:rPr>
              <a:t>10</a:t>
            </a:r>
            <a:r>
              <a:rPr lang="en-US" dirty="0"/>
              <a:t> of the world’s largest software companies</a:t>
            </a:r>
          </a:p>
        </p:txBody>
      </p:sp>
      <p:sp>
        <p:nvSpPr>
          <p:cNvPr id="37" name="TextBox 36"/>
          <p:cNvSpPr txBox="1"/>
          <p:nvPr/>
        </p:nvSpPr>
        <p:spPr>
          <a:xfrm>
            <a:off x="10275206" y="1888093"/>
            <a:ext cx="1669002" cy="1477328"/>
          </a:xfrm>
          <a:prstGeom prst="rect">
            <a:avLst/>
          </a:prstGeom>
          <a:noFill/>
        </p:spPr>
        <p:txBody>
          <a:bodyPr wrap="square" rtlCol="0">
            <a:spAutoFit/>
          </a:bodyPr>
          <a:lstStyle/>
          <a:p>
            <a:r>
              <a:rPr lang="en-US" sz="3600" b="1" dirty="0">
                <a:solidFill>
                  <a:schemeClr val="accent3">
                    <a:lumMod val="75000"/>
                  </a:schemeClr>
                </a:solidFill>
              </a:rPr>
              <a:t>12</a:t>
            </a:r>
            <a:r>
              <a:rPr lang="en-US" dirty="0"/>
              <a:t> of the world’s largest manufacturing companies</a:t>
            </a:r>
          </a:p>
        </p:txBody>
      </p:sp>
    </p:spTree>
    <p:extLst>
      <p:ext uri="{BB962C8B-B14F-4D97-AF65-F5344CB8AC3E}">
        <p14:creationId xmlns:p14="http://schemas.microsoft.com/office/powerpoint/2010/main" val="35350464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ingle Corner Rectangle 34"/>
          <p:cNvSpPr/>
          <p:nvPr/>
        </p:nvSpPr>
        <p:spPr>
          <a:xfrm>
            <a:off x="1327461" y="1071068"/>
            <a:ext cx="10485315" cy="1454551"/>
          </a:xfrm>
          <a:prstGeom prst="round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4" idx="3"/>
          </p:cNvCxnSpPr>
          <p:nvPr/>
        </p:nvCxnSpPr>
        <p:spPr>
          <a:xfrm flipV="1">
            <a:off x="4532614" y="5592272"/>
            <a:ext cx="3985309" cy="5084"/>
          </a:xfrm>
          <a:prstGeom prst="line">
            <a:avLst/>
          </a:prstGeom>
          <a:ln w="3175">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Security delivered the way you want it</a:t>
            </a:r>
            <a:endParaRPr lang="en-US" dirty="0"/>
          </a:p>
        </p:txBody>
      </p:sp>
      <p:sp>
        <p:nvSpPr>
          <p:cNvPr id="4" name="Rectangle 3"/>
          <p:cNvSpPr/>
          <p:nvPr/>
        </p:nvSpPr>
        <p:spPr>
          <a:xfrm>
            <a:off x="1225996" y="4412504"/>
            <a:ext cx="3306618" cy="2369703"/>
          </a:xfrm>
          <a:prstGeom prst="rect">
            <a:avLst/>
          </a:prstGeom>
          <a:solidFill>
            <a:schemeClr val="bg1"/>
          </a:solid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50777" y="4412504"/>
            <a:ext cx="3306618" cy="2369703"/>
          </a:xfrm>
          <a:prstGeom prst="rect">
            <a:avLst/>
          </a:prstGeom>
          <a:solidFill>
            <a:schemeClr val="bg1"/>
          </a:solid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03268" y="4412504"/>
            <a:ext cx="3498872" cy="2377440"/>
          </a:xfrm>
          <a:prstGeom prst="rect">
            <a:avLst/>
          </a:prstGeom>
          <a:solidFill>
            <a:schemeClr val="bg1"/>
          </a:solid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76729" y="4682428"/>
            <a:ext cx="3205153" cy="338554"/>
          </a:xfrm>
          <a:prstGeom prst="rect">
            <a:avLst/>
          </a:prstGeom>
          <a:noFill/>
        </p:spPr>
        <p:txBody>
          <a:bodyPr wrap="square" rtlCol="0">
            <a:spAutoFit/>
          </a:bodyPr>
          <a:lstStyle/>
          <a:p>
            <a:pPr algn="ctr"/>
            <a:r>
              <a:rPr lang="en-US" sz="1600" b="1" dirty="0" smtClean="0"/>
              <a:t>ENCRYPTION</a:t>
            </a:r>
            <a:endParaRPr lang="en-US" sz="1600" b="1" dirty="0"/>
          </a:p>
        </p:txBody>
      </p:sp>
      <p:sp>
        <p:nvSpPr>
          <p:cNvPr id="12" name="TextBox 11"/>
          <p:cNvSpPr txBox="1"/>
          <p:nvPr/>
        </p:nvSpPr>
        <p:spPr>
          <a:xfrm>
            <a:off x="4750776" y="4581948"/>
            <a:ext cx="3306619" cy="584775"/>
          </a:xfrm>
          <a:prstGeom prst="rect">
            <a:avLst/>
          </a:prstGeom>
          <a:noFill/>
        </p:spPr>
        <p:txBody>
          <a:bodyPr wrap="square" rtlCol="0">
            <a:spAutoFit/>
          </a:bodyPr>
          <a:lstStyle/>
          <a:p>
            <a:pPr algn="ctr"/>
            <a:r>
              <a:rPr lang="en-US" sz="1600" b="1" dirty="0" smtClean="0"/>
              <a:t>KEY MANAGEMENT </a:t>
            </a:r>
            <a:r>
              <a:rPr lang="en-US" sz="1600" b="1" dirty="0"/>
              <a:t/>
            </a:r>
            <a:br>
              <a:rPr lang="en-US" sz="1600" b="1" dirty="0"/>
            </a:br>
            <a:r>
              <a:rPr lang="en-US" sz="1600" b="1" dirty="0" smtClean="0"/>
              <a:t>AND PROTECTION</a:t>
            </a:r>
            <a:endParaRPr lang="en-US" sz="1600" b="1" dirty="0"/>
          </a:p>
        </p:txBody>
      </p:sp>
      <p:sp>
        <p:nvSpPr>
          <p:cNvPr id="13" name="TextBox 12"/>
          <p:cNvSpPr txBox="1"/>
          <p:nvPr/>
        </p:nvSpPr>
        <p:spPr>
          <a:xfrm>
            <a:off x="8303267" y="4581948"/>
            <a:ext cx="3498873" cy="584775"/>
          </a:xfrm>
          <a:prstGeom prst="rect">
            <a:avLst/>
          </a:prstGeom>
          <a:noFill/>
        </p:spPr>
        <p:txBody>
          <a:bodyPr wrap="square" rtlCol="0">
            <a:spAutoFit/>
          </a:bodyPr>
          <a:lstStyle/>
          <a:p>
            <a:pPr algn="ctr"/>
            <a:r>
              <a:rPr lang="en-US" sz="1600" b="1" dirty="0" smtClean="0"/>
              <a:t>IDENTITY AND ACCESS</a:t>
            </a:r>
            <a:br>
              <a:rPr lang="en-US" sz="1600" b="1" dirty="0" smtClean="0"/>
            </a:br>
            <a:r>
              <a:rPr lang="en-US" sz="1600" b="1" dirty="0" smtClean="0"/>
              <a:t>MANAGEMENT</a:t>
            </a:r>
            <a:endParaRPr lang="en-US" sz="1600" b="1" dirty="0"/>
          </a:p>
        </p:txBody>
      </p:sp>
      <p:sp>
        <p:nvSpPr>
          <p:cNvPr id="14" name="TextBox 13"/>
          <p:cNvSpPr txBox="1"/>
          <p:nvPr/>
        </p:nvSpPr>
        <p:spPr>
          <a:xfrm>
            <a:off x="1347930" y="6027153"/>
            <a:ext cx="3091963" cy="488852"/>
          </a:xfrm>
          <a:prstGeom prst="rect">
            <a:avLst/>
          </a:prstGeom>
          <a:noFill/>
        </p:spPr>
        <p:txBody>
          <a:bodyPr wrap="square" rtlCol="0">
            <a:spAutoFit/>
          </a:bodyPr>
          <a:lstStyle/>
          <a:p>
            <a:pPr marL="285750" indent="-285750">
              <a:lnSpc>
                <a:spcPct val="90000"/>
              </a:lnSpc>
              <a:spcAft>
                <a:spcPts val="504"/>
              </a:spcAft>
              <a:buFont typeface="Arial" panose="020B0604020202020204" pitchFamily="34" charset="0"/>
              <a:buChar char="•"/>
            </a:pPr>
            <a:r>
              <a:rPr lang="en-US" sz="1200" dirty="0"/>
              <a:t>Data-at-rest encryption</a:t>
            </a:r>
          </a:p>
          <a:p>
            <a:pPr marL="285750" indent="-285750">
              <a:lnSpc>
                <a:spcPct val="90000"/>
              </a:lnSpc>
              <a:spcAft>
                <a:spcPts val="504"/>
              </a:spcAft>
              <a:buFont typeface="Arial" panose="020B0604020202020204" pitchFamily="34" charset="0"/>
              <a:buChar char="•"/>
            </a:pPr>
            <a:r>
              <a:rPr lang="en-US" sz="1200" dirty="0"/>
              <a:t>Data-in-motion </a:t>
            </a:r>
            <a:r>
              <a:rPr lang="en-US" sz="1200" dirty="0" smtClean="0"/>
              <a:t>encryption</a:t>
            </a:r>
            <a:endParaRPr lang="en-US" sz="1200" dirty="0"/>
          </a:p>
        </p:txBody>
      </p:sp>
      <p:sp>
        <p:nvSpPr>
          <p:cNvPr id="15" name="TextBox 14"/>
          <p:cNvSpPr txBox="1"/>
          <p:nvPr/>
        </p:nvSpPr>
        <p:spPr>
          <a:xfrm>
            <a:off x="4765992" y="6027153"/>
            <a:ext cx="3424473" cy="720197"/>
          </a:xfrm>
          <a:prstGeom prst="rect">
            <a:avLst/>
          </a:prstGeom>
          <a:noFill/>
        </p:spPr>
        <p:txBody>
          <a:bodyPr wrap="square" rtlCol="0">
            <a:spAutoFit/>
          </a:bodyPr>
          <a:lstStyle/>
          <a:p>
            <a:pPr marL="285750" indent="-285750" defTabSz="1066800">
              <a:lnSpc>
                <a:spcPct val="90000"/>
              </a:lnSpc>
              <a:spcBef>
                <a:spcPct val="0"/>
              </a:spcBef>
              <a:spcAft>
                <a:spcPct val="35000"/>
              </a:spcAft>
              <a:buFont typeface="Arial" charset="0"/>
              <a:buChar char="•"/>
            </a:pPr>
            <a:r>
              <a:rPr lang="en-US" sz="1200" dirty="0"/>
              <a:t>Enterprise key lifecycle management</a:t>
            </a:r>
          </a:p>
          <a:p>
            <a:pPr marL="285750" lvl="0" indent="-285750" defTabSz="1066800">
              <a:lnSpc>
                <a:spcPct val="90000"/>
              </a:lnSpc>
              <a:spcBef>
                <a:spcPct val="0"/>
              </a:spcBef>
              <a:spcAft>
                <a:spcPct val="35000"/>
              </a:spcAft>
              <a:buFont typeface="Arial" charset="0"/>
              <a:buChar char="•"/>
            </a:pPr>
            <a:r>
              <a:rPr lang="en-US" sz="1200" dirty="0" smtClean="0"/>
              <a:t>High assurance key protection</a:t>
            </a:r>
            <a:endParaRPr lang="en-US" sz="1200" dirty="0"/>
          </a:p>
          <a:p>
            <a:pPr marL="285750" lvl="0" indent="-285750" defTabSz="1066800">
              <a:lnSpc>
                <a:spcPct val="90000"/>
              </a:lnSpc>
              <a:spcBef>
                <a:spcPct val="0"/>
              </a:spcBef>
              <a:spcAft>
                <a:spcPct val="35000"/>
              </a:spcAft>
              <a:buFont typeface="Arial" charset="0"/>
              <a:buChar char="•"/>
            </a:pPr>
            <a:r>
              <a:rPr lang="en-US" sz="1200" dirty="0"/>
              <a:t>HSM </a:t>
            </a:r>
            <a:r>
              <a:rPr lang="en-US" sz="1200" dirty="0" smtClean="0"/>
              <a:t>orchestration and crypto operations</a:t>
            </a:r>
            <a:endParaRPr lang="en-US" sz="1200" dirty="0"/>
          </a:p>
        </p:txBody>
      </p:sp>
      <p:sp>
        <p:nvSpPr>
          <p:cNvPr id="16" name="TextBox 15"/>
          <p:cNvSpPr txBox="1"/>
          <p:nvPr/>
        </p:nvSpPr>
        <p:spPr>
          <a:xfrm>
            <a:off x="8327011" y="6027153"/>
            <a:ext cx="3091963" cy="719171"/>
          </a:xfrm>
          <a:prstGeom prst="rect">
            <a:avLst/>
          </a:prstGeom>
          <a:noFill/>
        </p:spPr>
        <p:txBody>
          <a:bodyPr wrap="square" rtlCol="0">
            <a:spAutoFit/>
          </a:bodyPr>
          <a:lstStyle/>
          <a:p>
            <a:pPr marL="285750" indent="-285750" defTabSz="1066800">
              <a:lnSpc>
                <a:spcPct val="90000"/>
              </a:lnSpc>
              <a:spcBef>
                <a:spcPct val="0"/>
              </a:spcBef>
              <a:spcAft>
                <a:spcPts val="504"/>
              </a:spcAft>
              <a:buFont typeface="Arial" panose="020B0604020202020204" pitchFamily="34" charset="0"/>
              <a:buChar char="•"/>
            </a:pPr>
            <a:r>
              <a:rPr lang="en-US" sz="1200" dirty="0"/>
              <a:t>Access management</a:t>
            </a:r>
          </a:p>
          <a:p>
            <a:pPr marL="285750" lvl="0" indent="-285750" defTabSz="1066800">
              <a:lnSpc>
                <a:spcPct val="90000"/>
              </a:lnSpc>
              <a:spcBef>
                <a:spcPct val="0"/>
              </a:spcBef>
              <a:spcAft>
                <a:spcPts val="504"/>
              </a:spcAft>
              <a:buFont typeface="Arial" panose="020B0604020202020204" pitchFamily="34" charset="0"/>
              <a:buChar char="•"/>
            </a:pPr>
            <a:r>
              <a:rPr lang="en-US" sz="1200" dirty="0" smtClean="0"/>
              <a:t>Multi-factor authentication</a:t>
            </a:r>
          </a:p>
          <a:p>
            <a:pPr marL="285750" lvl="0" indent="-285750" defTabSz="1066800">
              <a:lnSpc>
                <a:spcPct val="90000"/>
              </a:lnSpc>
              <a:spcBef>
                <a:spcPct val="0"/>
              </a:spcBef>
              <a:spcAft>
                <a:spcPts val="504"/>
              </a:spcAft>
              <a:buFont typeface="Arial" panose="020B0604020202020204" pitchFamily="34" charset="0"/>
              <a:buChar char="•"/>
            </a:pPr>
            <a:r>
              <a:rPr lang="en-US" sz="1200" dirty="0" smtClean="0"/>
              <a:t>PKI credential management</a:t>
            </a:r>
            <a:endParaRPr lang="en-US" sz="1200" dirty="0"/>
          </a:p>
        </p:txBody>
      </p:sp>
      <p:sp>
        <p:nvSpPr>
          <p:cNvPr id="9" name="Rectangle 8"/>
          <p:cNvSpPr/>
          <p:nvPr/>
        </p:nvSpPr>
        <p:spPr>
          <a:xfrm>
            <a:off x="1226636" y="3155025"/>
            <a:ext cx="10575504" cy="609599"/>
          </a:xfrm>
          <a:prstGeom prst="rect">
            <a:avLst/>
          </a:prstGeom>
          <a:pattFill prst="lgCheck">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75000"/>
                    <a:lumOff val="25000"/>
                  </a:schemeClr>
                </a:solidFill>
              </a:rPr>
              <a:t>Hybrid</a:t>
            </a:r>
            <a:endParaRPr lang="en-US" sz="1600" dirty="0">
              <a:solidFill>
                <a:schemeClr val="tx1">
                  <a:lumMod val="75000"/>
                  <a:lumOff val="25000"/>
                </a:schemeClr>
              </a:solidFill>
            </a:endParaRPr>
          </a:p>
        </p:txBody>
      </p:sp>
      <p:sp>
        <p:nvSpPr>
          <p:cNvPr id="7" name="Rectangle 6"/>
          <p:cNvSpPr/>
          <p:nvPr/>
        </p:nvSpPr>
        <p:spPr>
          <a:xfrm>
            <a:off x="1226636" y="3646538"/>
            <a:ext cx="10575504" cy="640080"/>
          </a:xfrm>
          <a:prstGeom prst="rect">
            <a:avLst/>
          </a:prstGeom>
          <a:solidFill>
            <a:schemeClr val="bg1"/>
          </a:solid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On-Premises</a:t>
            </a:r>
            <a:r>
              <a:rPr lang="en-US" dirty="0" smtClean="0">
                <a:solidFill>
                  <a:schemeClr val="tx1"/>
                </a:solidFill>
              </a:rPr>
              <a:t/>
            </a:r>
            <a:br>
              <a:rPr lang="en-US" dirty="0" smtClean="0">
                <a:solidFill>
                  <a:schemeClr val="tx1"/>
                </a:solidFill>
              </a:rPr>
            </a:br>
            <a:r>
              <a:rPr lang="en-US" sz="1400" dirty="0" smtClean="0">
                <a:solidFill>
                  <a:schemeClr val="tx1"/>
                </a:solidFill>
              </a:rPr>
              <a:t>Hardware or Software</a:t>
            </a:r>
            <a:endParaRPr lang="en-US" sz="1400" dirty="0">
              <a:solidFill>
                <a:schemeClr val="tx1"/>
              </a:solidFill>
            </a:endParaRPr>
          </a:p>
        </p:txBody>
      </p:sp>
      <p:sp>
        <p:nvSpPr>
          <p:cNvPr id="8" name="Rectangle 7"/>
          <p:cNvSpPr/>
          <p:nvPr/>
        </p:nvSpPr>
        <p:spPr>
          <a:xfrm>
            <a:off x="1225996" y="2618652"/>
            <a:ext cx="10586780" cy="640080"/>
          </a:xfrm>
          <a:prstGeom prst="rect">
            <a:avLst/>
          </a:prstGeom>
          <a:solidFill>
            <a:schemeClr val="bg1"/>
          </a:solid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On Demand</a:t>
            </a:r>
          </a:p>
          <a:p>
            <a:pPr algn="ctr"/>
            <a:r>
              <a:rPr lang="en-US" sz="1400" dirty="0" smtClean="0">
                <a:solidFill>
                  <a:schemeClr val="tx1"/>
                </a:solidFill>
              </a:rPr>
              <a:t>Cloud-based | as-a-Service</a:t>
            </a:r>
            <a:endParaRPr lang="en-US" sz="1400" dirty="0">
              <a:solidFill>
                <a:schemeClr val="tx1"/>
              </a:solidFill>
            </a:endParaRPr>
          </a:p>
        </p:txBody>
      </p:sp>
      <p:sp>
        <p:nvSpPr>
          <p:cNvPr id="20" name="TextBox 19"/>
          <p:cNvSpPr txBox="1"/>
          <p:nvPr/>
        </p:nvSpPr>
        <p:spPr>
          <a:xfrm rot="16200000">
            <a:off x="193655" y="3183070"/>
            <a:ext cx="1682839" cy="553998"/>
          </a:xfrm>
          <a:prstGeom prst="round1Rect">
            <a:avLst/>
          </a:prstGeom>
          <a:solidFill>
            <a:srgbClr val="4C1964"/>
          </a:solidFill>
        </p:spPr>
        <p:txBody>
          <a:bodyPr wrap="square" rtlCol="0">
            <a:spAutoFit/>
          </a:bodyPr>
          <a:lstStyle/>
          <a:p>
            <a:pPr algn="ctr"/>
            <a:r>
              <a:rPr lang="en-US" sz="1500" dirty="0" smtClean="0">
                <a:solidFill>
                  <a:schemeClr val="bg1"/>
                </a:solidFill>
              </a:rPr>
              <a:t>CONSUMPTION MODELS</a:t>
            </a:r>
            <a:endParaRPr lang="en-US" sz="1500" dirty="0">
              <a:solidFill>
                <a:schemeClr val="bg1"/>
              </a:solidFill>
            </a:endParaRPr>
          </a:p>
        </p:txBody>
      </p:sp>
      <p:sp>
        <p:nvSpPr>
          <p:cNvPr id="22" name="TextBox 21"/>
          <p:cNvSpPr txBox="1"/>
          <p:nvPr/>
        </p:nvSpPr>
        <p:spPr>
          <a:xfrm rot="16200000">
            <a:off x="-153646" y="5324223"/>
            <a:ext cx="2377440" cy="553998"/>
          </a:xfrm>
          <a:prstGeom prst="round1Rect">
            <a:avLst/>
          </a:prstGeom>
          <a:solidFill>
            <a:srgbClr val="4C1964"/>
          </a:solidFill>
        </p:spPr>
        <p:txBody>
          <a:bodyPr wrap="square" rtlCol="0">
            <a:spAutoFit/>
          </a:bodyPr>
          <a:lstStyle/>
          <a:p>
            <a:pPr algn="ctr"/>
            <a:r>
              <a:rPr lang="en-US" sz="1500" dirty="0" smtClean="0">
                <a:solidFill>
                  <a:schemeClr val="bg1"/>
                </a:solidFill>
              </a:rPr>
              <a:t>UNIFIED DATA SECURITY SOLUTIONS</a:t>
            </a:r>
            <a:endParaRPr lang="en-US" sz="1500" dirty="0">
              <a:solidFill>
                <a:schemeClr val="bg1"/>
              </a:solidFill>
            </a:endParaRPr>
          </a:p>
        </p:txBody>
      </p:sp>
      <p:pic>
        <p:nvPicPr>
          <p:cNvPr id="23" name="Picture 22" descr="Gemalto-icons_app-server.png"/>
          <p:cNvPicPr>
            <a:picLocks noChangeAspect="1"/>
          </p:cNvPicPr>
          <p:nvPr/>
        </p:nvPicPr>
        <p:blipFill rotWithShape="1">
          <a:blip r:embed="rId3" cstate="print">
            <a:extLst>
              <a:ext uri="{28A0092B-C50C-407E-A947-70E740481C1C}">
                <a14:useLocalDpi xmlns:a14="http://schemas.microsoft.com/office/drawing/2010/main" val="0"/>
              </a:ext>
            </a:extLst>
          </a:blip>
          <a:srcRect l="26797" t="7673" r="20527" b="17043"/>
          <a:stretch/>
        </p:blipFill>
        <p:spPr>
          <a:xfrm>
            <a:off x="1800495" y="5264713"/>
            <a:ext cx="516616" cy="518709"/>
          </a:xfrm>
          <a:prstGeom prst="rect">
            <a:avLst/>
          </a:prstGeom>
        </p:spPr>
      </p:pic>
      <p:pic>
        <p:nvPicPr>
          <p:cNvPr id="38" name="Picture 37" descr="Gemalto-icons_KeySecure.png"/>
          <p:cNvPicPr>
            <a:picLocks noChangeAspect="1"/>
          </p:cNvPicPr>
          <p:nvPr/>
        </p:nvPicPr>
        <p:blipFill rotWithShape="1">
          <a:blip r:embed="rId4" cstate="print">
            <a:extLst>
              <a:ext uri="{28A0092B-C50C-407E-A947-70E740481C1C}">
                <a14:useLocalDpi xmlns:a14="http://schemas.microsoft.com/office/drawing/2010/main" val="0"/>
              </a:ext>
            </a:extLst>
          </a:blip>
          <a:srcRect l="8361" t="23221" r="7304" b="33392"/>
          <a:stretch/>
        </p:blipFill>
        <p:spPr>
          <a:xfrm>
            <a:off x="4984918" y="5437879"/>
            <a:ext cx="757444" cy="274320"/>
          </a:xfrm>
          <a:prstGeom prst="rect">
            <a:avLst/>
          </a:prstGeom>
        </p:spPr>
      </p:pic>
      <p:pic>
        <p:nvPicPr>
          <p:cNvPr id="39" name="Picture 3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37" t="23627" r="22114" b="17325"/>
          <a:stretch/>
        </p:blipFill>
        <p:spPr>
          <a:xfrm>
            <a:off x="6101030" y="5346439"/>
            <a:ext cx="653144" cy="457200"/>
          </a:xfrm>
          <a:prstGeom prst="rect">
            <a:avLst/>
          </a:prstGeom>
        </p:spPr>
      </p:pic>
      <p:pic>
        <p:nvPicPr>
          <p:cNvPr id="40" name="Picture 3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12842" y="5254999"/>
            <a:ext cx="683481" cy="640080"/>
          </a:xfrm>
          <a:prstGeom prst="rect">
            <a:avLst/>
          </a:prstGeom>
        </p:spPr>
      </p:pic>
      <p:grpSp>
        <p:nvGrpSpPr>
          <p:cNvPr id="100" name="Group 99"/>
          <p:cNvGrpSpPr/>
          <p:nvPr/>
        </p:nvGrpSpPr>
        <p:grpSpPr>
          <a:xfrm>
            <a:off x="1672352" y="1155074"/>
            <a:ext cx="10034932" cy="1302360"/>
            <a:chOff x="1672352" y="1200397"/>
            <a:chExt cx="10034932" cy="1302360"/>
          </a:xfrm>
        </p:grpSpPr>
        <p:grpSp>
          <p:nvGrpSpPr>
            <p:cNvPr id="93" name="Group 92"/>
            <p:cNvGrpSpPr/>
            <p:nvPr/>
          </p:nvGrpSpPr>
          <p:grpSpPr>
            <a:xfrm>
              <a:off x="1672352" y="1202017"/>
              <a:ext cx="1642435" cy="1300740"/>
              <a:chOff x="1672352" y="1161825"/>
              <a:chExt cx="1642435" cy="1300740"/>
            </a:xfrm>
          </p:grpSpPr>
          <p:sp>
            <p:nvSpPr>
              <p:cNvPr id="71" name="Text Placeholder 3"/>
              <p:cNvSpPr txBox="1">
                <a:spLocks/>
              </p:cNvSpPr>
              <p:nvPr/>
            </p:nvSpPr>
            <p:spPr>
              <a:xfrm>
                <a:off x="1672352" y="2074767"/>
                <a:ext cx="1642435" cy="387798"/>
              </a:xfrm>
              <a:prstGeom prst="rect">
                <a:avLst/>
              </a:prstGeom>
            </p:spPr>
            <p:txBody>
              <a:bodyPr vert="horz" wrap="square" lIns="0" tIns="0" rIns="0" bIns="0" rtlCol="0">
                <a:spAutoFit/>
              </a:bodyPr>
              <a:lstStyle/>
              <a:p>
                <a:pPr algn="ctr" defTabSz="1219170">
                  <a:lnSpc>
                    <a:spcPct val="90000"/>
                  </a:lnSpc>
                  <a:buClr>
                    <a:schemeClr val="accent1"/>
                  </a:buClr>
                  <a:defRPr/>
                </a:pPr>
                <a:r>
                  <a:rPr lang="en-GB" sz="1400" dirty="0" smtClean="0"/>
                  <a:t>Digital Payments</a:t>
                </a:r>
                <a:r>
                  <a:rPr lang="en-GB" sz="1400" dirty="0"/>
                  <a:t> </a:t>
                </a:r>
                <a:r>
                  <a:rPr lang="en-GB" sz="1400" dirty="0" smtClean="0"/>
                  <a:t>&amp;</a:t>
                </a:r>
              </a:p>
              <a:p>
                <a:pPr algn="ctr" defTabSz="1219170">
                  <a:lnSpc>
                    <a:spcPct val="90000"/>
                  </a:lnSpc>
                  <a:buClr>
                    <a:schemeClr val="accent1"/>
                  </a:buClr>
                  <a:defRPr/>
                </a:pPr>
                <a:r>
                  <a:rPr lang="en-GB" sz="1400" dirty="0" smtClean="0"/>
                  <a:t>Transactions</a:t>
                </a:r>
              </a:p>
            </p:txBody>
          </p:sp>
          <p:grpSp>
            <p:nvGrpSpPr>
              <p:cNvPr id="45" name="Group 44"/>
              <p:cNvGrpSpPr/>
              <p:nvPr/>
            </p:nvGrpSpPr>
            <p:grpSpPr>
              <a:xfrm>
                <a:off x="2082089" y="1161825"/>
                <a:ext cx="822960" cy="819721"/>
                <a:chOff x="2015470" y="1161825"/>
                <a:chExt cx="822960" cy="819721"/>
              </a:xfrm>
            </p:grpSpPr>
            <p:sp>
              <p:nvSpPr>
                <p:cNvPr id="72" name="Ellipse 31"/>
                <p:cNvSpPr>
                  <a:spLocks noChangeAspect="1"/>
                </p:cNvSpPr>
                <p:nvPr/>
              </p:nvSpPr>
              <p:spPr>
                <a:xfrm>
                  <a:off x="2015470" y="1161825"/>
                  <a:ext cx="822960" cy="819721"/>
                </a:xfrm>
                <a:prstGeom prst="ellipse">
                  <a:avLst/>
                </a:prstGeom>
                <a:solidFill>
                  <a:srgbClr val="FFFFFF"/>
                </a:solidFill>
                <a:ln w="15875" cmpd="sng">
                  <a:solidFill>
                    <a:srgbClr val="F03F4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73" name="Government_Icon_Refined_Bank.png"/>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2152630" y="1370059"/>
                  <a:ext cx="548640" cy="403252"/>
                </a:xfrm>
                <a:prstGeom prst="rect">
                  <a:avLst/>
                </a:prstGeom>
              </p:spPr>
            </p:pic>
          </p:grpSp>
        </p:grpSp>
        <p:grpSp>
          <p:nvGrpSpPr>
            <p:cNvPr id="92" name="Group 91"/>
            <p:cNvGrpSpPr/>
            <p:nvPr/>
          </p:nvGrpSpPr>
          <p:grpSpPr>
            <a:xfrm>
              <a:off x="3397209" y="1202016"/>
              <a:ext cx="1637352" cy="1106841"/>
              <a:chOff x="3322852" y="1161824"/>
              <a:chExt cx="1637352" cy="1106841"/>
            </a:xfrm>
          </p:grpSpPr>
          <p:sp>
            <p:nvSpPr>
              <p:cNvPr id="63" name="Text Placeholder 3"/>
              <p:cNvSpPr txBox="1">
                <a:spLocks/>
              </p:cNvSpPr>
              <p:nvPr/>
            </p:nvSpPr>
            <p:spPr>
              <a:xfrm>
                <a:off x="3322852" y="2074767"/>
                <a:ext cx="1637352" cy="193898"/>
              </a:xfrm>
              <a:prstGeom prst="rect">
                <a:avLst/>
              </a:prstGeom>
            </p:spPr>
            <p:txBody>
              <a:bodyPr vert="horz" wrap="square" lIns="0" tIns="0" rIns="0" bIns="0" rtlCol="0">
                <a:spAutoFit/>
              </a:bodyPr>
              <a:lstStyle/>
              <a:p>
                <a:pPr algn="ctr" defTabSz="1219170">
                  <a:lnSpc>
                    <a:spcPct val="90000"/>
                  </a:lnSpc>
                  <a:buClr>
                    <a:schemeClr val="accent1"/>
                  </a:buClr>
                  <a:defRPr/>
                </a:pPr>
                <a:r>
                  <a:rPr lang="en-GB" sz="1400" dirty="0"/>
                  <a:t>Compliance</a:t>
                </a:r>
              </a:p>
            </p:txBody>
          </p:sp>
          <p:grpSp>
            <p:nvGrpSpPr>
              <p:cNvPr id="46" name="Group 45"/>
              <p:cNvGrpSpPr/>
              <p:nvPr/>
            </p:nvGrpSpPr>
            <p:grpSpPr>
              <a:xfrm>
                <a:off x="3730049" y="1161824"/>
                <a:ext cx="822959" cy="819722"/>
                <a:chOff x="3681803" y="1161824"/>
                <a:chExt cx="822959" cy="819722"/>
              </a:xfrm>
            </p:grpSpPr>
            <p:sp>
              <p:nvSpPr>
                <p:cNvPr id="62" name="Ellipse 27"/>
                <p:cNvSpPr>
                  <a:spLocks noChangeAspect="1"/>
                </p:cNvSpPr>
                <p:nvPr/>
              </p:nvSpPr>
              <p:spPr>
                <a:xfrm>
                  <a:off x="3681803" y="1161824"/>
                  <a:ext cx="822959" cy="819722"/>
                </a:xfrm>
                <a:prstGeom prst="ellipse">
                  <a:avLst/>
                </a:prstGeom>
                <a:solidFill>
                  <a:srgbClr val="FFFFFF"/>
                </a:solidFill>
                <a:ln w="15875" cmpd="sng">
                  <a:solidFill>
                    <a:srgbClr val="12AD2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74" name="Government_Icon_Refined_Bank.png" descr="/Users/sophie/Documents/1_CLIENTS/GEMALTO/Charte/Pictos/Government Icons/Government_Icon_Refined_Bank.png"/>
                <p:cNvPicPr>
                  <a:picLocks noChangeAspect="1"/>
                </p:cNvPicPr>
                <p:nvPr/>
              </p:nvPicPr>
              <p:blipFill>
                <a:blip r:embed="rId9" r:link="rId10" cstate="print">
                  <a:extLst>
                    <a:ext uri="{28A0092B-C50C-407E-A947-70E740481C1C}">
                      <a14:useLocalDpi xmlns:a14="http://schemas.microsoft.com/office/drawing/2010/main" val="0"/>
                    </a:ext>
                  </a:extLst>
                </a:blip>
                <a:stretch>
                  <a:fillRect/>
                </a:stretch>
              </p:blipFill>
              <p:spPr>
                <a:xfrm>
                  <a:off x="3864682" y="1347791"/>
                  <a:ext cx="457200" cy="447789"/>
                </a:xfrm>
                <a:prstGeom prst="rect">
                  <a:avLst/>
                </a:prstGeom>
              </p:spPr>
            </p:pic>
          </p:grpSp>
        </p:grpSp>
        <p:grpSp>
          <p:nvGrpSpPr>
            <p:cNvPr id="82" name="Group 81"/>
            <p:cNvGrpSpPr/>
            <p:nvPr/>
          </p:nvGrpSpPr>
          <p:grpSpPr>
            <a:xfrm>
              <a:off x="6804623" y="1202017"/>
              <a:ext cx="1612000" cy="1300740"/>
              <a:chOff x="6581552" y="1161825"/>
              <a:chExt cx="1612000" cy="1300740"/>
            </a:xfrm>
          </p:grpSpPr>
          <p:sp>
            <p:nvSpPr>
              <p:cNvPr id="68" name="Text Placeholder 3"/>
              <p:cNvSpPr txBox="1">
                <a:spLocks/>
              </p:cNvSpPr>
              <p:nvPr/>
            </p:nvSpPr>
            <p:spPr>
              <a:xfrm>
                <a:off x="6581552" y="2074767"/>
                <a:ext cx="1612000" cy="387798"/>
              </a:xfrm>
              <a:prstGeom prst="rect">
                <a:avLst/>
              </a:prstGeom>
            </p:spPr>
            <p:txBody>
              <a:bodyPr vert="horz" wrap="square" lIns="0" tIns="0" rIns="0" bIns="0" rtlCol="0">
                <a:spAutoFit/>
              </a:bodyPr>
              <a:lstStyle/>
              <a:p>
                <a:pPr algn="ctr" defTabSz="1219170">
                  <a:lnSpc>
                    <a:spcPct val="90000"/>
                  </a:lnSpc>
                  <a:buClr>
                    <a:schemeClr val="accent1"/>
                  </a:buClr>
                  <a:defRPr/>
                </a:pPr>
                <a:r>
                  <a:rPr lang="en-GB" sz="1400" dirty="0" smtClean="0"/>
                  <a:t>Enterprise</a:t>
                </a:r>
              </a:p>
              <a:p>
                <a:pPr algn="ctr" defTabSz="1219170">
                  <a:lnSpc>
                    <a:spcPct val="90000"/>
                  </a:lnSpc>
                  <a:buClr>
                    <a:schemeClr val="accent1"/>
                  </a:buClr>
                  <a:defRPr/>
                </a:pPr>
                <a:r>
                  <a:rPr lang="en-GB" sz="1400" dirty="0" smtClean="0"/>
                  <a:t>Security</a:t>
                </a:r>
              </a:p>
            </p:txBody>
          </p:sp>
          <p:grpSp>
            <p:nvGrpSpPr>
              <p:cNvPr id="48" name="Group 47"/>
              <p:cNvGrpSpPr/>
              <p:nvPr/>
            </p:nvGrpSpPr>
            <p:grpSpPr>
              <a:xfrm>
                <a:off x="6976072" y="1161825"/>
                <a:ext cx="822960" cy="819721"/>
                <a:chOff x="6926300" y="1161825"/>
                <a:chExt cx="822960" cy="819721"/>
              </a:xfrm>
            </p:grpSpPr>
            <p:sp>
              <p:nvSpPr>
                <p:cNvPr id="69" name="Ellipse 34"/>
                <p:cNvSpPr>
                  <a:spLocks noChangeAspect="1"/>
                </p:cNvSpPr>
                <p:nvPr/>
              </p:nvSpPr>
              <p:spPr>
                <a:xfrm>
                  <a:off x="6926300" y="1161825"/>
                  <a:ext cx="822960" cy="819721"/>
                </a:xfrm>
                <a:prstGeom prst="ellipse">
                  <a:avLst/>
                </a:prstGeom>
                <a:solidFill>
                  <a:srgbClr val="FFFFFF"/>
                </a:solidFill>
                <a:ln w="15875" cmpd="sng">
                  <a:solidFill>
                    <a:srgbClr val="6C286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75" name="corp.png" descr="/Users/sophie/Documents/1_CLIENTS/GEMALTO/1502_GE_Pres Corporate/img/corp.png"/>
                <p:cNvPicPr>
                  <a:picLocks noChangeAspect="1"/>
                </p:cNvPicPr>
                <p:nvPr/>
              </p:nvPicPr>
              <p:blipFill>
                <a:blip r:embed="rId11" r:link="rId12" cstate="email">
                  <a:extLst>
                    <a:ext uri="{28A0092B-C50C-407E-A947-70E740481C1C}">
                      <a14:useLocalDpi xmlns:a14="http://schemas.microsoft.com/office/drawing/2010/main" val="0"/>
                    </a:ext>
                  </a:extLst>
                </a:blip>
                <a:stretch>
                  <a:fillRect/>
                </a:stretch>
              </p:blipFill>
              <p:spPr>
                <a:xfrm>
                  <a:off x="7200620" y="1310304"/>
                  <a:ext cx="274320" cy="522762"/>
                </a:xfrm>
                <a:prstGeom prst="rect">
                  <a:avLst/>
                </a:prstGeom>
              </p:spPr>
            </p:pic>
          </p:grpSp>
        </p:grpSp>
        <p:grpSp>
          <p:nvGrpSpPr>
            <p:cNvPr id="49" name="Group 48"/>
            <p:cNvGrpSpPr/>
            <p:nvPr/>
          </p:nvGrpSpPr>
          <p:grpSpPr>
            <a:xfrm>
              <a:off x="8499045" y="1202018"/>
              <a:ext cx="1603699" cy="1300739"/>
              <a:chOff x="8201617" y="1161826"/>
              <a:chExt cx="1603699" cy="1300739"/>
            </a:xfrm>
          </p:grpSpPr>
          <p:sp>
            <p:nvSpPr>
              <p:cNvPr id="59" name="Text Placeholder 3"/>
              <p:cNvSpPr txBox="1">
                <a:spLocks/>
              </p:cNvSpPr>
              <p:nvPr/>
            </p:nvSpPr>
            <p:spPr>
              <a:xfrm>
                <a:off x="8201617" y="2074767"/>
                <a:ext cx="1603699" cy="387798"/>
              </a:xfrm>
              <a:prstGeom prst="rect">
                <a:avLst/>
              </a:prstGeom>
            </p:spPr>
            <p:txBody>
              <a:bodyPr vert="horz" wrap="square" lIns="0" tIns="0" rIns="0" bIns="0" rtlCol="0">
                <a:spAutoFit/>
              </a:bodyPr>
              <a:lstStyle/>
              <a:p>
                <a:pPr algn="ctr" defTabSz="1219170">
                  <a:lnSpc>
                    <a:spcPct val="90000"/>
                  </a:lnSpc>
                  <a:buClr>
                    <a:schemeClr val="accent1"/>
                  </a:buClr>
                  <a:defRPr/>
                </a:pPr>
                <a:r>
                  <a:rPr lang="en-GB" sz="1400" dirty="0"/>
                  <a:t>Internet of</a:t>
                </a:r>
              </a:p>
              <a:p>
                <a:pPr algn="ctr" defTabSz="1219170">
                  <a:lnSpc>
                    <a:spcPct val="90000"/>
                  </a:lnSpc>
                  <a:buClr>
                    <a:schemeClr val="accent1"/>
                  </a:buClr>
                  <a:defRPr/>
                </a:pPr>
                <a:r>
                  <a:rPr lang="en-GB" sz="1400" dirty="0"/>
                  <a:t>Things</a:t>
                </a:r>
              </a:p>
            </p:txBody>
          </p:sp>
          <p:grpSp>
            <p:nvGrpSpPr>
              <p:cNvPr id="44" name="Group 43"/>
              <p:cNvGrpSpPr/>
              <p:nvPr/>
            </p:nvGrpSpPr>
            <p:grpSpPr>
              <a:xfrm>
                <a:off x="8591986" y="1161826"/>
                <a:ext cx="822961" cy="819719"/>
                <a:chOff x="8541540" y="1117845"/>
                <a:chExt cx="822961" cy="819719"/>
              </a:xfrm>
            </p:grpSpPr>
            <p:sp>
              <p:nvSpPr>
                <p:cNvPr id="60" name="Ellipse 17"/>
                <p:cNvSpPr>
                  <a:spLocks noChangeAspect="1"/>
                </p:cNvSpPr>
                <p:nvPr/>
              </p:nvSpPr>
              <p:spPr>
                <a:xfrm>
                  <a:off x="8541540" y="1117845"/>
                  <a:ext cx="822961" cy="819719"/>
                </a:xfrm>
                <a:prstGeom prst="ellipse">
                  <a:avLst/>
                </a:prstGeom>
                <a:solidFill>
                  <a:srgbClr val="FFFFFF"/>
                </a:solidFill>
                <a:ln w="15875" cmpd="sng">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nvGrpSpPr>
                <p:cNvPr id="43" name="Group 42"/>
                <p:cNvGrpSpPr/>
                <p:nvPr/>
              </p:nvGrpSpPr>
              <p:grpSpPr>
                <a:xfrm>
                  <a:off x="8663253" y="1246842"/>
                  <a:ext cx="579534" cy="561725"/>
                  <a:chOff x="8656067" y="1253400"/>
                  <a:chExt cx="579534" cy="561725"/>
                </a:xfrm>
              </p:grpSpPr>
              <p:pic>
                <p:nvPicPr>
                  <p:cNvPr id="76" name="Picture 75" descr="Car Orange.png"/>
                  <p:cNvPicPr>
                    <a:picLocks noChangeAspect="1"/>
                  </p:cNvPicPr>
                  <p:nvPr/>
                </p:nvPicPr>
                <p:blipFill>
                  <a:blip r:embed="rId13" cstate="screen">
                    <a:grayscl/>
                    <a:extLst>
                      <a:ext uri="{28A0092B-C50C-407E-A947-70E740481C1C}">
                        <a14:useLocalDpi xmlns:a14="http://schemas.microsoft.com/office/drawing/2010/main" val="0"/>
                      </a:ext>
                    </a:extLst>
                  </a:blip>
                  <a:stretch>
                    <a:fillRect/>
                  </a:stretch>
                </p:blipFill>
                <p:spPr>
                  <a:xfrm>
                    <a:off x="8704324" y="1253400"/>
                    <a:ext cx="531277" cy="197510"/>
                  </a:xfrm>
                  <a:prstGeom prst="rect">
                    <a:avLst/>
                  </a:prstGeom>
                </p:spPr>
              </p:pic>
              <p:pic>
                <p:nvPicPr>
                  <p:cNvPr id="77" name="Picture 76" descr="House.png"/>
                  <p:cNvPicPr>
                    <a:picLocks noChangeAspect="1"/>
                  </p:cNvPicPr>
                  <p:nvPr/>
                </p:nvPicPr>
                <p:blipFill>
                  <a:blip r:embed="rId14" cstate="print">
                    <a:grayscl/>
                    <a:extLst>
                      <a:ext uri="{28A0092B-C50C-407E-A947-70E740481C1C}">
                        <a14:useLocalDpi xmlns:a14="http://schemas.microsoft.com/office/drawing/2010/main" val="0"/>
                      </a:ext>
                    </a:extLst>
                  </a:blip>
                  <a:stretch>
                    <a:fillRect/>
                  </a:stretch>
                </p:blipFill>
                <p:spPr>
                  <a:xfrm>
                    <a:off x="8656067" y="1500513"/>
                    <a:ext cx="329184" cy="276513"/>
                  </a:xfrm>
                  <a:prstGeom prst="rect">
                    <a:avLst/>
                  </a:prstGeom>
                </p:spPr>
              </p:pic>
              <p:pic>
                <p:nvPicPr>
                  <p:cNvPr id="78" name="Picture 77" descr="Bulb.png"/>
                  <p:cNvPicPr>
                    <a:picLocks noChangeAspect="1"/>
                  </p:cNvPicPr>
                  <p:nvPr/>
                </p:nvPicPr>
                <p:blipFill>
                  <a:blip r:embed="rId15" cstate="print">
                    <a:grayscl/>
                    <a:extLst>
                      <a:ext uri="{28A0092B-C50C-407E-A947-70E740481C1C}">
                        <a14:useLocalDpi xmlns:a14="http://schemas.microsoft.com/office/drawing/2010/main" val="0"/>
                      </a:ext>
                    </a:extLst>
                  </a:blip>
                  <a:stretch>
                    <a:fillRect/>
                  </a:stretch>
                </p:blipFill>
                <p:spPr>
                  <a:xfrm>
                    <a:off x="8985917" y="1524163"/>
                    <a:ext cx="241402" cy="290962"/>
                  </a:xfrm>
                  <a:prstGeom prst="rect">
                    <a:avLst/>
                  </a:prstGeom>
                </p:spPr>
              </p:pic>
            </p:grpSp>
          </p:grpSp>
        </p:grpSp>
        <p:grpSp>
          <p:nvGrpSpPr>
            <p:cNvPr id="85" name="Group 84"/>
            <p:cNvGrpSpPr/>
            <p:nvPr/>
          </p:nvGrpSpPr>
          <p:grpSpPr>
            <a:xfrm>
              <a:off x="5116983" y="1202015"/>
              <a:ext cx="1605218" cy="1106843"/>
              <a:chOff x="4968269" y="1161823"/>
              <a:chExt cx="1605218" cy="1106843"/>
            </a:xfrm>
          </p:grpSpPr>
          <p:sp>
            <p:nvSpPr>
              <p:cNvPr id="53" name="Text Placeholder 3"/>
              <p:cNvSpPr txBox="1">
                <a:spLocks/>
              </p:cNvSpPr>
              <p:nvPr/>
            </p:nvSpPr>
            <p:spPr>
              <a:xfrm>
                <a:off x="4968269" y="2074767"/>
                <a:ext cx="1605218" cy="193899"/>
              </a:xfrm>
              <a:prstGeom prst="rect">
                <a:avLst/>
              </a:prstGeom>
            </p:spPr>
            <p:txBody>
              <a:bodyPr vert="horz" wrap="square" lIns="0" tIns="0" rIns="0" bIns="0" rtlCol="0">
                <a:spAutoFit/>
              </a:bodyPr>
              <a:lstStyle/>
              <a:p>
                <a:pPr algn="ctr" defTabSz="1219170">
                  <a:lnSpc>
                    <a:spcPct val="90000"/>
                  </a:lnSpc>
                  <a:buClr>
                    <a:schemeClr val="accent1"/>
                  </a:buClr>
                  <a:defRPr/>
                </a:pPr>
                <a:r>
                  <a:rPr lang="en-GB" sz="1400" dirty="0" smtClean="0"/>
                  <a:t>Big Data</a:t>
                </a:r>
                <a:endParaRPr lang="en-GB" sz="1400" dirty="0"/>
              </a:p>
            </p:txBody>
          </p:sp>
          <p:grpSp>
            <p:nvGrpSpPr>
              <p:cNvPr id="47" name="Group 46"/>
              <p:cNvGrpSpPr/>
              <p:nvPr/>
            </p:nvGrpSpPr>
            <p:grpSpPr>
              <a:xfrm>
                <a:off x="5359398" y="1161823"/>
                <a:ext cx="822960" cy="819724"/>
                <a:chOff x="5309626" y="1161823"/>
                <a:chExt cx="822960" cy="819724"/>
              </a:xfrm>
            </p:grpSpPr>
            <p:sp>
              <p:nvSpPr>
                <p:cNvPr id="56" name="Ellipse 11"/>
                <p:cNvSpPr>
                  <a:spLocks noChangeAspect="1"/>
                </p:cNvSpPr>
                <p:nvPr/>
              </p:nvSpPr>
              <p:spPr>
                <a:xfrm>
                  <a:off x="5309626" y="1161823"/>
                  <a:ext cx="822960" cy="819724"/>
                </a:xfrm>
                <a:prstGeom prst="ellipse">
                  <a:avLst/>
                </a:prstGeom>
                <a:solidFill>
                  <a:srgbClr val="FFFFFF"/>
                </a:solidFill>
                <a:ln w="15875" cmpd="sng">
                  <a:solidFill>
                    <a:srgbClr val="0092C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79" name="Picture 6" descr="Image result for big data ico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92506" y="1384518"/>
                  <a:ext cx="457200" cy="37433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0" name="Group 49"/>
            <p:cNvGrpSpPr/>
            <p:nvPr/>
          </p:nvGrpSpPr>
          <p:grpSpPr>
            <a:xfrm>
              <a:off x="10185168" y="1200397"/>
              <a:ext cx="1522116" cy="1108462"/>
              <a:chOff x="10185168" y="1160205"/>
              <a:chExt cx="1522116" cy="1108462"/>
            </a:xfrm>
          </p:grpSpPr>
          <p:sp>
            <p:nvSpPr>
              <p:cNvPr id="65" name="Text Placeholder 3"/>
              <p:cNvSpPr txBox="1">
                <a:spLocks/>
              </p:cNvSpPr>
              <p:nvPr/>
            </p:nvSpPr>
            <p:spPr>
              <a:xfrm>
                <a:off x="10185168" y="2074767"/>
                <a:ext cx="1522116" cy="193900"/>
              </a:xfrm>
              <a:prstGeom prst="rect">
                <a:avLst/>
              </a:prstGeom>
            </p:spPr>
            <p:txBody>
              <a:bodyPr vert="horz" wrap="square" lIns="0" tIns="0" rIns="0" bIns="0" rtlCol="0">
                <a:spAutoFit/>
              </a:bodyPr>
              <a:lstStyle/>
              <a:p>
                <a:pPr algn="ctr" defTabSz="1219170">
                  <a:lnSpc>
                    <a:spcPct val="90000"/>
                  </a:lnSpc>
                  <a:buClr>
                    <a:schemeClr val="accent1"/>
                  </a:buClr>
                  <a:defRPr/>
                </a:pPr>
                <a:r>
                  <a:rPr lang="en-GB" sz="1400" dirty="0"/>
                  <a:t>Cloud</a:t>
                </a:r>
                <a:endParaRPr lang="en-GB" sz="1467" dirty="0"/>
              </a:p>
            </p:txBody>
          </p:sp>
          <p:grpSp>
            <p:nvGrpSpPr>
              <p:cNvPr id="37" name="Group 36"/>
              <p:cNvGrpSpPr/>
              <p:nvPr/>
            </p:nvGrpSpPr>
            <p:grpSpPr>
              <a:xfrm>
                <a:off x="10534746" y="1160205"/>
                <a:ext cx="822960" cy="822960"/>
                <a:chOff x="10136015" y="1117843"/>
                <a:chExt cx="822960" cy="822960"/>
              </a:xfrm>
            </p:grpSpPr>
            <p:sp>
              <p:nvSpPr>
                <p:cNvPr id="66" name="Ellipse 79"/>
                <p:cNvSpPr>
                  <a:spLocks noChangeAspect="1"/>
                </p:cNvSpPr>
                <p:nvPr/>
              </p:nvSpPr>
              <p:spPr>
                <a:xfrm>
                  <a:off x="10136015" y="1117843"/>
                  <a:ext cx="822960" cy="822960"/>
                </a:xfrm>
                <a:prstGeom prst="ellipse">
                  <a:avLst/>
                </a:prstGeom>
                <a:solidFill>
                  <a:srgbClr val="FFFFFF"/>
                </a:solidFill>
                <a:ln w="15875" cmpd="sng">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a:p>
                  <a:pPr algn="ctr"/>
                  <a:endParaRPr lang="fr-FR" sz="2400" dirty="0"/>
                </a:p>
                <a:p>
                  <a:pPr algn="ctr"/>
                  <a:endParaRPr lang="fr-FR" sz="2400" dirty="0"/>
                </a:p>
                <a:p>
                  <a:pPr algn="ctr"/>
                  <a:endParaRPr lang="fr-FR" sz="2400" dirty="0"/>
                </a:p>
                <a:p>
                  <a:pPr algn="ctr"/>
                  <a:endParaRPr lang="fr-FR" sz="2400" dirty="0"/>
                </a:p>
                <a:p>
                  <a:pPr algn="ctr"/>
                  <a:endParaRPr lang="fr-FR" sz="2400" dirty="0"/>
                </a:p>
                <a:p>
                  <a:pPr algn="ctr"/>
                  <a:endParaRPr lang="fr-FR" sz="2400" dirty="0"/>
                </a:p>
                <a:p>
                  <a:pPr algn="ctr"/>
                  <a:endParaRPr lang="fr-FR" sz="2400" dirty="0"/>
                </a:p>
              </p:txBody>
            </p:sp>
            <p:pic>
              <p:nvPicPr>
                <p:cNvPr id="80" name="Picture 79" descr="Cloud.png"/>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10273175" y="1298894"/>
                  <a:ext cx="548640" cy="460858"/>
                </a:xfrm>
                <a:prstGeom prst="rect">
                  <a:avLst/>
                </a:prstGeom>
              </p:spPr>
            </p:pic>
          </p:grpSp>
        </p:grpSp>
      </p:grpSp>
      <p:sp>
        <p:nvSpPr>
          <p:cNvPr id="81" name="TextBox 80"/>
          <p:cNvSpPr txBox="1"/>
          <p:nvPr/>
        </p:nvSpPr>
        <p:spPr>
          <a:xfrm rot="16200000">
            <a:off x="307798" y="1529255"/>
            <a:ext cx="1454551" cy="553998"/>
          </a:xfrm>
          <a:prstGeom prst="round1Rect">
            <a:avLst/>
          </a:prstGeom>
          <a:solidFill>
            <a:srgbClr val="4C1964"/>
          </a:solidFill>
        </p:spPr>
        <p:txBody>
          <a:bodyPr wrap="square" rtlCol="0">
            <a:spAutoFit/>
          </a:bodyPr>
          <a:lstStyle/>
          <a:p>
            <a:pPr algn="ctr"/>
            <a:r>
              <a:rPr lang="en-US" sz="1500" dirty="0" smtClean="0">
                <a:solidFill>
                  <a:schemeClr val="bg1"/>
                </a:solidFill>
              </a:rPr>
              <a:t>PROTECT ANYTHING</a:t>
            </a:r>
            <a:endParaRPr lang="en-US" sz="1500" dirty="0">
              <a:solidFill>
                <a:schemeClr val="bg1"/>
              </a:solidFill>
            </a:endParaRPr>
          </a:p>
        </p:txBody>
      </p:sp>
      <p:grpSp>
        <p:nvGrpSpPr>
          <p:cNvPr id="30" name="Group 29"/>
          <p:cNvGrpSpPr/>
          <p:nvPr/>
        </p:nvGrpSpPr>
        <p:grpSpPr>
          <a:xfrm>
            <a:off x="2490072" y="5207987"/>
            <a:ext cx="1181642" cy="575435"/>
            <a:chOff x="6764917" y="1787098"/>
            <a:chExt cx="1181642" cy="575435"/>
          </a:xfrm>
        </p:grpSpPr>
        <p:pic>
          <p:nvPicPr>
            <p:cNvPr id="25" name="Picture 7"/>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64917" y="1787098"/>
              <a:ext cx="723118" cy="5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Connector 25"/>
            <p:cNvCxnSpPr/>
            <p:nvPr/>
          </p:nvCxnSpPr>
          <p:spPr>
            <a:xfrm flipV="1">
              <a:off x="7322074" y="2072690"/>
              <a:ext cx="607607" cy="1933"/>
            </a:xfrm>
            <a:prstGeom prst="line">
              <a:avLst/>
            </a:prstGeom>
            <a:ln w="38100">
              <a:solidFill>
                <a:srgbClr val="660066"/>
              </a:solidFill>
              <a:prstDash val="sysDot"/>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425538" y="1977829"/>
              <a:ext cx="312620" cy="32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a:xfrm flipV="1">
              <a:off x="7338953" y="2199830"/>
              <a:ext cx="607606" cy="1933"/>
            </a:xfrm>
            <a:prstGeom prst="line">
              <a:avLst/>
            </a:prstGeom>
            <a:ln w="38100">
              <a:solidFill>
                <a:srgbClr val="660066"/>
              </a:solidFill>
              <a:prstDash val="sysDot"/>
            </a:ln>
          </p:spPr>
          <p:style>
            <a:lnRef idx="1">
              <a:schemeClr val="accent1"/>
            </a:lnRef>
            <a:fillRef idx="0">
              <a:schemeClr val="accent1"/>
            </a:fillRef>
            <a:effectRef idx="0">
              <a:schemeClr val="accent1"/>
            </a:effectRef>
            <a:fontRef idx="minor">
              <a:schemeClr val="tx1"/>
            </a:fontRef>
          </p:style>
        </p:cxnSp>
      </p:grpSp>
      <p:pic>
        <p:nvPicPr>
          <p:cNvPr id="84" name="Picture 8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12055" y="5267885"/>
            <a:ext cx="701036" cy="492383"/>
          </a:xfrm>
          <a:prstGeom prst="rect">
            <a:avLst/>
          </a:prstGeom>
        </p:spPr>
      </p:pic>
      <p:grpSp>
        <p:nvGrpSpPr>
          <p:cNvPr id="10" name="Group 9"/>
          <p:cNvGrpSpPr/>
          <p:nvPr/>
        </p:nvGrpSpPr>
        <p:grpSpPr>
          <a:xfrm>
            <a:off x="8652508" y="5283238"/>
            <a:ext cx="669134" cy="512140"/>
            <a:chOff x="8511836" y="5220146"/>
            <a:chExt cx="669134" cy="512140"/>
          </a:xfrm>
        </p:grpSpPr>
        <p:pic>
          <p:nvPicPr>
            <p:cNvPr id="86" name="Picture 8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635629" y="5356532"/>
              <a:ext cx="545341" cy="375754"/>
            </a:xfrm>
            <a:prstGeom prst="rect">
              <a:avLst/>
            </a:prstGeom>
          </p:spPr>
        </p:pic>
        <p:pic>
          <p:nvPicPr>
            <p:cNvPr id="87" name="Picture 8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11836" y="5220146"/>
              <a:ext cx="232767" cy="292622"/>
            </a:xfrm>
            <a:prstGeom prst="rect">
              <a:avLst/>
            </a:prstGeom>
          </p:spPr>
        </p:pic>
      </p:grpSp>
      <p:pic>
        <p:nvPicPr>
          <p:cNvPr id="88" name="Picture 8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04243" y="5319842"/>
            <a:ext cx="714929" cy="438933"/>
          </a:xfrm>
          <a:prstGeom prst="rect">
            <a:avLst/>
          </a:prstGeom>
        </p:spPr>
      </p:pic>
      <p:pic>
        <p:nvPicPr>
          <p:cNvPr id="89" name="Picture 8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712375" y="5254999"/>
            <a:ext cx="638448" cy="568618"/>
          </a:xfrm>
          <a:prstGeom prst="rect">
            <a:avLst/>
          </a:prstGeom>
        </p:spPr>
      </p:pic>
      <p:pic>
        <p:nvPicPr>
          <p:cNvPr id="90" name="Picture 89"/>
          <p:cNvPicPr>
            <a:picLocks noChangeAspect="1"/>
          </p:cNvPicPr>
          <p:nvPr/>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49741" y="2730245"/>
            <a:ext cx="701036" cy="492383"/>
          </a:xfrm>
          <a:prstGeom prst="rect">
            <a:avLst/>
          </a:prstGeom>
        </p:spPr>
      </p:pic>
      <p:pic>
        <p:nvPicPr>
          <p:cNvPr id="91" name="Picture 90"/>
          <p:cNvPicPr>
            <a:picLocks noChangeAspect="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56989" y="3334465"/>
            <a:ext cx="1286540" cy="1286540"/>
          </a:xfrm>
          <a:prstGeom prst="rect">
            <a:avLst/>
          </a:prstGeom>
        </p:spPr>
      </p:pic>
      <p:cxnSp>
        <p:nvCxnSpPr>
          <p:cNvPr id="19" name="Straight Connector 18"/>
          <p:cNvCxnSpPr/>
          <p:nvPr/>
        </p:nvCxnSpPr>
        <p:spPr>
          <a:xfrm>
            <a:off x="11805950" y="3262542"/>
            <a:ext cx="0" cy="387806"/>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6696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Integrated with the technologies you use everyday</a:t>
            </a:r>
            <a:endParaRPr lang="en-US" dirty="0"/>
          </a:p>
        </p:txBody>
      </p:sp>
      <p:sp>
        <p:nvSpPr>
          <p:cNvPr id="3" name="Rectangle 2"/>
          <p:cNvSpPr/>
          <p:nvPr/>
        </p:nvSpPr>
        <p:spPr>
          <a:xfrm>
            <a:off x="255061" y="1341195"/>
            <a:ext cx="2743200" cy="514956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p:cNvSpPr/>
          <p:nvPr/>
        </p:nvSpPr>
        <p:spPr>
          <a:xfrm>
            <a:off x="255060" y="1189605"/>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CLOUD &amp; SAAS APPS</a:t>
            </a:r>
            <a:endParaRPr lang="en-US" sz="1600" dirty="0"/>
          </a:p>
        </p:txBody>
      </p:sp>
      <p:pic>
        <p:nvPicPr>
          <p:cNvPr id="20" name="Picture 19"/>
          <p:cNvPicPr>
            <a:picLocks noChangeAspect="1"/>
          </p:cNvPicPr>
          <p:nvPr/>
        </p:nvPicPr>
        <p:blipFill rotWithShape="1">
          <a:blip r:embed="rId3">
            <a:clrChange>
              <a:clrFrom>
                <a:srgbClr val="FFFFFF"/>
              </a:clrFrom>
              <a:clrTo>
                <a:srgbClr val="FFFFFF">
                  <a:alpha val="0"/>
                </a:srgbClr>
              </a:clrTo>
            </a:clrChange>
          </a:blip>
          <a:srcRect l="55444"/>
          <a:stretch/>
        </p:blipFill>
        <p:spPr>
          <a:xfrm>
            <a:off x="2155804" y="2465473"/>
            <a:ext cx="774531" cy="543025"/>
          </a:xfrm>
          <a:prstGeom prst="rect">
            <a:avLst/>
          </a:prstGeom>
        </p:spPr>
      </p:pic>
      <p:pic>
        <p:nvPicPr>
          <p:cNvPr id="25" name="Picture 24"/>
          <p:cNvPicPr>
            <a:picLocks noChangeAspect="1"/>
          </p:cNvPicPr>
          <p:nvPr/>
        </p:nvPicPr>
        <p:blipFill rotWithShape="1">
          <a:blip r:embed="rId4">
            <a:clrChange>
              <a:clrFrom>
                <a:srgbClr val="FFFFFF"/>
              </a:clrFrom>
              <a:clrTo>
                <a:srgbClr val="FFFFFF">
                  <a:alpha val="0"/>
                </a:srgbClr>
              </a:clrTo>
            </a:clrChange>
          </a:blip>
          <a:srcRect l="5293" t="33550" r="4485" b="35320"/>
          <a:stretch/>
        </p:blipFill>
        <p:spPr>
          <a:xfrm>
            <a:off x="403735" y="4922776"/>
            <a:ext cx="1015594" cy="175211"/>
          </a:xfrm>
          <a:prstGeom prst="rect">
            <a:avLst/>
          </a:prstGeom>
        </p:spPr>
      </p:pic>
      <p:pic>
        <p:nvPicPr>
          <p:cNvPr id="26" name="Picture 25"/>
          <p:cNvPicPr>
            <a:picLocks noChangeAspect="1"/>
          </p:cNvPicPr>
          <p:nvPr/>
        </p:nvPicPr>
        <p:blipFill rotWithShape="1">
          <a:blip r:embed="rId5">
            <a:clrChange>
              <a:clrFrom>
                <a:srgbClr val="FFFFFF"/>
              </a:clrFrom>
              <a:clrTo>
                <a:srgbClr val="FFFFFF">
                  <a:alpha val="0"/>
                </a:srgbClr>
              </a:clrTo>
            </a:clrChange>
          </a:blip>
          <a:srcRect l="11233" t="34295" r="9240" b="35693"/>
          <a:stretch/>
        </p:blipFill>
        <p:spPr>
          <a:xfrm>
            <a:off x="1686184" y="4880545"/>
            <a:ext cx="1113602" cy="228395"/>
          </a:xfrm>
          <a:prstGeom prst="rect">
            <a:avLst/>
          </a:prstGeom>
        </p:spPr>
      </p:pic>
      <p:pic>
        <p:nvPicPr>
          <p:cNvPr id="27" name="Picture 26"/>
          <p:cNvPicPr>
            <a:picLocks noChangeAspect="1"/>
          </p:cNvPicPr>
          <p:nvPr/>
        </p:nvPicPr>
        <p:blipFill rotWithShape="1">
          <a:blip r:embed="rId6">
            <a:clrChange>
              <a:clrFrom>
                <a:srgbClr val="FFFFFF"/>
              </a:clrFrom>
              <a:clrTo>
                <a:srgbClr val="FFFFFF">
                  <a:alpha val="0"/>
                </a:srgbClr>
              </a:clrTo>
            </a:clrChange>
          </a:blip>
          <a:srcRect t="27746" b="28019"/>
          <a:stretch/>
        </p:blipFill>
        <p:spPr>
          <a:xfrm>
            <a:off x="447822" y="2524945"/>
            <a:ext cx="841944" cy="372438"/>
          </a:xfrm>
          <a:prstGeom prst="rect">
            <a:avLst/>
          </a:prstGeom>
        </p:spPr>
      </p:pic>
      <p:pic>
        <p:nvPicPr>
          <p:cNvPr id="28" name="Picture 27"/>
          <p:cNvPicPr>
            <a:picLocks noChangeAspect="1"/>
          </p:cNvPicPr>
          <p:nvPr/>
        </p:nvPicPr>
        <p:blipFill>
          <a:blip r:embed="rId7">
            <a:clrChange>
              <a:clrFrom>
                <a:srgbClr val="FFFFFF"/>
              </a:clrFrom>
              <a:clrTo>
                <a:srgbClr val="FFFFFF">
                  <a:alpha val="0"/>
                </a:srgbClr>
              </a:clrTo>
            </a:clrChange>
          </a:blip>
          <a:stretch>
            <a:fillRect/>
          </a:stretch>
        </p:blipFill>
        <p:spPr>
          <a:xfrm>
            <a:off x="1796648" y="5203996"/>
            <a:ext cx="1135318" cy="248003"/>
          </a:xfrm>
          <a:prstGeom prst="rect">
            <a:avLst/>
          </a:prstGeom>
        </p:spPr>
      </p:pic>
      <p:pic>
        <p:nvPicPr>
          <p:cNvPr id="29" name="Picture 28"/>
          <p:cNvPicPr>
            <a:picLocks noChangeAspect="1"/>
          </p:cNvPicPr>
          <p:nvPr/>
        </p:nvPicPr>
        <p:blipFill>
          <a:blip r:embed="rId8"/>
          <a:stretch>
            <a:fillRect/>
          </a:stretch>
        </p:blipFill>
        <p:spPr>
          <a:xfrm>
            <a:off x="411328" y="5452750"/>
            <a:ext cx="381784" cy="509732"/>
          </a:xfrm>
          <a:prstGeom prst="rect">
            <a:avLst/>
          </a:prstGeom>
        </p:spPr>
      </p:pic>
      <p:pic>
        <p:nvPicPr>
          <p:cNvPr id="30" name="Picture 29"/>
          <p:cNvPicPr>
            <a:picLocks noChangeAspect="1"/>
          </p:cNvPicPr>
          <p:nvPr/>
        </p:nvPicPr>
        <p:blipFill rotWithShape="1">
          <a:blip r:embed="rId9">
            <a:clrChange>
              <a:clrFrom>
                <a:srgbClr val="FFFFFF"/>
              </a:clrFrom>
              <a:clrTo>
                <a:srgbClr val="FFFFFF">
                  <a:alpha val="0"/>
                </a:srgbClr>
              </a:clrTo>
            </a:clrChange>
          </a:blip>
          <a:srcRect l="10367" t="23994" r="9569" b="27977"/>
          <a:stretch/>
        </p:blipFill>
        <p:spPr>
          <a:xfrm>
            <a:off x="1371708" y="2390060"/>
            <a:ext cx="812018" cy="170653"/>
          </a:xfrm>
          <a:prstGeom prst="rect">
            <a:avLst/>
          </a:prstGeom>
        </p:spPr>
      </p:pic>
      <p:pic>
        <p:nvPicPr>
          <p:cNvPr id="31" name="Picture 30"/>
          <p:cNvPicPr>
            <a:picLocks noChangeAspect="1"/>
          </p:cNvPicPr>
          <p:nvPr/>
        </p:nvPicPr>
        <p:blipFill>
          <a:blip r:embed="rId10">
            <a:clrChange>
              <a:clrFrom>
                <a:srgbClr val="FEFEFE"/>
              </a:clrFrom>
              <a:clrTo>
                <a:srgbClr val="FEFEFE">
                  <a:alpha val="0"/>
                </a:srgbClr>
              </a:clrTo>
            </a:clrChange>
          </a:blip>
          <a:stretch>
            <a:fillRect/>
          </a:stretch>
        </p:blipFill>
        <p:spPr>
          <a:xfrm>
            <a:off x="1338759" y="3398392"/>
            <a:ext cx="574851" cy="574851"/>
          </a:xfrm>
          <a:prstGeom prst="rect">
            <a:avLst/>
          </a:prstGeom>
        </p:spPr>
      </p:pic>
      <p:pic>
        <p:nvPicPr>
          <p:cNvPr id="32" name="Picture 31"/>
          <p:cNvPicPr>
            <a:picLocks noChangeAspect="1"/>
          </p:cNvPicPr>
          <p:nvPr/>
        </p:nvPicPr>
        <p:blipFill rotWithShape="1">
          <a:blip r:embed="rId11">
            <a:clrChange>
              <a:clrFrom>
                <a:srgbClr val="FFFFFF"/>
              </a:clrFrom>
              <a:clrTo>
                <a:srgbClr val="FFFFFF">
                  <a:alpha val="0"/>
                </a:srgbClr>
              </a:clrTo>
            </a:clrChange>
          </a:blip>
          <a:srcRect l="20879" r="21472"/>
          <a:stretch/>
        </p:blipFill>
        <p:spPr>
          <a:xfrm>
            <a:off x="2190004" y="3176363"/>
            <a:ext cx="579941" cy="444057"/>
          </a:xfrm>
          <a:prstGeom prst="rect">
            <a:avLst/>
          </a:prstGeom>
        </p:spPr>
      </p:pic>
      <p:pic>
        <p:nvPicPr>
          <p:cNvPr id="33" name="Picture 32"/>
          <p:cNvPicPr>
            <a:picLocks noChangeAspect="1"/>
          </p:cNvPicPr>
          <p:nvPr/>
        </p:nvPicPr>
        <p:blipFill rotWithShape="1">
          <a:blip r:embed="rId12">
            <a:clrChange>
              <a:clrFrom>
                <a:srgbClr val="FFFFFF"/>
              </a:clrFrom>
              <a:clrTo>
                <a:srgbClr val="FFFFFF">
                  <a:alpha val="0"/>
                </a:srgbClr>
              </a:clrTo>
            </a:clrChange>
          </a:blip>
          <a:srcRect l="4547" t="35605" r="53790" b="32580"/>
          <a:stretch/>
        </p:blipFill>
        <p:spPr>
          <a:xfrm>
            <a:off x="1169054" y="2886026"/>
            <a:ext cx="924371" cy="293648"/>
          </a:xfrm>
          <a:prstGeom prst="rect">
            <a:avLst/>
          </a:prstGeom>
        </p:spPr>
      </p:pic>
      <p:pic>
        <p:nvPicPr>
          <p:cNvPr id="35" name="Picture 34"/>
          <p:cNvPicPr>
            <a:picLocks noChangeAspect="1"/>
          </p:cNvPicPr>
          <p:nvPr/>
        </p:nvPicPr>
        <p:blipFill>
          <a:blip r:embed="rId13">
            <a:clrChange>
              <a:clrFrom>
                <a:srgbClr val="FFFFFF"/>
              </a:clrFrom>
              <a:clrTo>
                <a:srgbClr val="FFFFFF">
                  <a:alpha val="0"/>
                </a:srgbClr>
              </a:clrTo>
            </a:clrChange>
          </a:blip>
          <a:stretch>
            <a:fillRect/>
          </a:stretch>
        </p:blipFill>
        <p:spPr>
          <a:xfrm>
            <a:off x="480372" y="3095740"/>
            <a:ext cx="408459" cy="521350"/>
          </a:xfrm>
          <a:prstGeom prst="rect">
            <a:avLst/>
          </a:prstGeom>
        </p:spPr>
      </p:pic>
      <p:grpSp>
        <p:nvGrpSpPr>
          <p:cNvPr id="142" name="Group 141"/>
          <p:cNvGrpSpPr/>
          <p:nvPr/>
        </p:nvGrpSpPr>
        <p:grpSpPr>
          <a:xfrm>
            <a:off x="3242393" y="1189605"/>
            <a:ext cx="2743200" cy="1614631"/>
            <a:chOff x="3242393" y="1189605"/>
            <a:chExt cx="2743200" cy="1614631"/>
          </a:xfrm>
        </p:grpSpPr>
        <p:sp>
          <p:nvSpPr>
            <p:cNvPr id="4" name="Rectangle 3"/>
            <p:cNvSpPr/>
            <p:nvPr/>
          </p:nvSpPr>
          <p:spPr>
            <a:xfrm>
              <a:off x="3242393" y="1341196"/>
              <a:ext cx="2743200" cy="146304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Rectangle 12"/>
            <p:cNvSpPr/>
            <p:nvPr/>
          </p:nvSpPr>
          <p:spPr>
            <a:xfrm>
              <a:off x="3242393" y="1189605"/>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IAAS &amp; PAAS</a:t>
              </a:r>
              <a:endParaRPr lang="en-US" sz="1600" dirty="0"/>
            </a:p>
          </p:txBody>
        </p:sp>
        <p:pic>
          <p:nvPicPr>
            <p:cNvPr id="36" name="Picture 35"/>
            <p:cNvPicPr>
              <a:picLocks noChangeAspect="1"/>
            </p:cNvPicPr>
            <p:nvPr/>
          </p:nvPicPr>
          <p:blipFill rotWithShape="1">
            <a:blip r:embed="rId14">
              <a:clrChange>
                <a:clrFrom>
                  <a:srgbClr val="FFFFFF"/>
                </a:clrFrom>
                <a:clrTo>
                  <a:srgbClr val="FFFFFF">
                    <a:alpha val="0"/>
                  </a:srgbClr>
                </a:clrTo>
              </a:clrChange>
            </a:blip>
            <a:srcRect l="6629" t="21246" r="3150" b="19662"/>
            <a:stretch/>
          </p:blipFill>
          <p:spPr>
            <a:xfrm>
              <a:off x="4992746" y="2177036"/>
              <a:ext cx="819275" cy="536592"/>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65234" y="1651277"/>
              <a:ext cx="476445" cy="395083"/>
            </a:xfrm>
            <a:prstGeom prst="rect">
              <a:avLst/>
            </a:prstGeom>
          </p:spPr>
        </p:pic>
        <p:pic>
          <p:nvPicPr>
            <p:cNvPr id="38" name="Picture 37"/>
            <p:cNvPicPr>
              <a:picLocks noChangeAspect="1"/>
            </p:cNvPicPr>
            <p:nvPr/>
          </p:nvPicPr>
          <p:blipFill>
            <a:blip r:embed="rId16">
              <a:clrChange>
                <a:clrFrom>
                  <a:srgbClr val="FFFFFF"/>
                </a:clrFrom>
                <a:clrTo>
                  <a:srgbClr val="FFFFFF">
                    <a:alpha val="0"/>
                  </a:srgbClr>
                </a:clrTo>
              </a:clrChange>
            </a:blip>
            <a:stretch>
              <a:fillRect/>
            </a:stretch>
          </p:blipFill>
          <p:spPr>
            <a:xfrm>
              <a:off x="3450272" y="1651914"/>
              <a:ext cx="519954" cy="519954"/>
            </a:xfrm>
            <a:prstGeom prst="rect">
              <a:avLst/>
            </a:prstGeom>
          </p:spPr>
        </p:pic>
        <p:pic>
          <p:nvPicPr>
            <p:cNvPr id="39" name="Picture 38"/>
            <p:cNvPicPr>
              <a:picLocks noChangeAspect="1"/>
            </p:cNvPicPr>
            <p:nvPr/>
          </p:nvPicPr>
          <p:blipFill rotWithShape="1">
            <a:blip r:embed="rId17">
              <a:clrChange>
                <a:clrFrom>
                  <a:srgbClr val="FFFFFF"/>
                </a:clrFrom>
                <a:clrTo>
                  <a:srgbClr val="FFFFFF">
                    <a:alpha val="0"/>
                  </a:srgbClr>
                </a:clrTo>
              </a:clrChange>
            </a:blip>
            <a:srcRect t="11126" b="22892"/>
            <a:stretch/>
          </p:blipFill>
          <p:spPr>
            <a:xfrm>
              <a:off x="4934323" y="1778108"/>
              <a:ext cx="936123" cy="283564"/>
            </a:xfrm>
            <a:prstGeom prst="rect">
              <a:avLst/>
            </a:prstGeom>
          </p:spPr>
        </p:pic>
        <p:pic>
          <p:nvPicPr>
            <p:cNvPr id="40" name="Picture 39"/>
            <p:cNvPicPr>
              <a:picLocks noChangeAspect="1"/>
            </p:cNvPicPr>
            <p:nvPr/>
          </p:nvPicPr>
          <p:blipFill>
            <a:blip r:embed="rId18">
              <a:clrChange>
                <a:clrFrom>
                  <a:srgbClr val="FFFFFF"/>
                </a:clrFrom>
                <a:clrTo>
                  <a:srgbClr val="FFFFFF">
                    <a:alpha val="0"/>
                  </a:srgbClr>
                </a:clrTo>
              </a:clrChange>
            </a:blip>
            <a:stretch>
              <a:fillRect/>
            </a:stretch>
          </p:blipFill>
          <p:spPr>
            <a:xfrm>
              <a:off x="4296541" y="2152568"/>
              <a:ext cx="588211" cy="588211"/>
            </a:xfrm>
            <a:prstGeom prst="rect">
              <a:avLst/>
            </a:prstGeom>
          </p:spPr>
        </p:pic>
      </p:grpSp>
      <p:pic>
        <p:nvPicPr>
          <p:cNvPr id="41" name="Picture 40"/>
          <p:cNvPicPr>
            <a:picLocks noChangeAspect="1"/>
          </p:cNvPicPr>
          <p:nvPr/>
        </p:nvPicPr>
        <p:blipFill rotWithShape="1">
          <a:blip r:embed="rId17">
            <a:clrChange>
              <a:clrFrom>
                <a:srgbClr val="FFFFFF"/>
              </a:clrFrom>
              <a:clrTo>
                <a:srgbClr val="FFFFFF">
                  <a:alpha val="0"/>
                </a:srgbClr>
              </a:clrTo>
            </a:clrChange>
          </a:blip>
          <a:srcRect t="11126" b="22892"/>
          <a:stretch/>
        </p:blipFill>
        <p:spPr>
          <a:xfrm>
            <a:off x="1257596" y="1868225"/>
            <a:ext cx="936123" cy="283564"/>
          </a:xfrm>
          <a:prstGeom prst="rect">
            <a:avLst/>
          </a:prstGeom>
        </p:spPr>
      </p:pic>
      <p:pic>
        <p:nvPicPr>
          <p:cNvPr id="42" name="Picture 41"/>
          <p:cNvPicPr>
            <a:picLocks noChangeAspect="1"/>
          </p:cNvPicPr>
          <p:nvPr/>
        </p:nvPicPr>
        <p:blipFill>
          <a:blip r:embed="rId19">
            <a:clrChange>
              <a:clrFrom>
                <a:srgbClr val="FFFFFF"/>
              </a:clrFrom>
              <a:clrTo>
                <a:srgbClr val="FFFFFF">
                  <a:alpha val="0"/>
                </a:srgbClr>
              </a:clrTo>
            </a:clrChange>
          </a:blip>
          <a:stretch>
            <a:fillRect/>
          </a:stretch>
        </p:blipFill>
        <p:spPr>
          <a:xfrm>
            <a:off x="1206574" y="4409346"/>
            <a:ext cx="630928" cy="433035"/>
          </a:xfrm>
          <a:prstGeom prst="rect">
            <a:avLst/>
          </a:prstGeom>
        </p:spPr>
      </p:pic>
      <p:pic>
        <p:nvPicPr>
          <p:cNvPr id="43" name="Picture 42"/>
          <p:cNvPicPr>
            <a:picLocks noChangeAspect="1"/>
          </p:cNvPicPr>
          <p:nvPr/>
        </p:nvPicPr>
        <p:blipFill rotWithShape="1">
          <a:blip r:embed="rId20">
            <a:clrChange>
              <a:clrFrom>
                <a:srgbClr val="FFFFFF"/>
              </a:clrFrom>
              <a:clrTo>
                <a:srgbClr val="FFFFFF">
                  <a:alpha val="0"/>
                </a:srgbClr>
              </a:clrTo>
            </a:clrChange>
          </a:blip>
          <a:srcRect t="34107" b="36258"/>
          <a:stretch/>
        </p:blipFill>
        <p:spPr>
          <a:xfrm>
            <a:off x="1919511" y="5545911"/>
            <a:ext cx="889592" cy="263622"/>
          </a:xfrm>
          <a:prstGeom prst="rect">
            <a:avLst/>
          </a:prstGeom>
        </p:spPr>
      </p:pic>
      <p:grpSp>
        <p:nvGrpSpPr>
          <p:cNvPr id="141" name="Group 140"/>
          <p:cNvGrpSpPr/>
          <p:nvPr/>
        </p:nvGrpSpPr>
        <p:grpSpPr>
          <a:xfrm>
            <a:off x="3217644" y="3032254"/>
            <a:ext cx="2743200" cy="1614631"/>
            <a:chOff x="3217644" y="2900276"/>
            <a:chExt cx="2743200" cy="1614631"/>
          </a:xfrm>
        </p:grpSpPr>
        <p:sp>
          <p:nvSpPr>
            <p:cNvPr id="5" name="Rectangle 4"/>
            <p:cNvSpPr/>
            <p:nvPr/>
          </p:nvSpPr>
          <p:spPr>
            <a:xfrm>
              <a:off x="3217644" y="3051867"/>
              <a:ext cx="2743200" cy="146304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ingle Corner Rectangle 13"/>
            <p:cNvSpPr/>
            <p:nvPr/>
          </p:nvSpPr>
          <p:spPr>
            <a:xfrm>
              <a:off x="3217645" y="2900276"/>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STORAGE</a:t>
              </a:r>
              <a:endParaRPr lang="en-US" sz="1600" dirty="0"/>
            </a:p>
          </p:txBody>
        </p:sp>
        <p:pic>
          <p:nvPicPr>
            <p:cNvPr id="44" name="Picture 43"/>
            <p:cNvPicPr>
              <a:picLocks noChangeAspect="1"/>
            </p:cNvPicPr>
            <p:nvPr/>
          </p:nvPicPr>
          <p:blipFill rotWithShape="1">
            <a:blip r:embed="rId21">
              <a:clrChange>
                <a:clrFrom>
                  <a:srgbClr val="FFFFFF"/>
                </a:clrFrom>
                <a:clrTo>
                  <a:srgbClr val="FFFFFF">
                    <a:alpha val="0"/>
                  </a:srgbClr>
                </a:clrTo>
              </a:clrChange>
            </a:blip>
            <a:srcRect l="6402" t="15670" r="5521" b="14117"/>
            <a:stretch/>
          </p:blipFill>
          <p:spPr>
            <a:xfrm>
              <a:off x="3377754" y="3460962"/>
              <a:ext cx="741963" cy="147869"/>
            </a:xfrm>
            <a:prstGeom prst="rect">
              <a:avLst/>
            </a:prstGeom>
          </p:spPr>
        </p:pic>
        <p:pic>
          <p:nvPicPr>
            <p:cNvPr id="45" name="Picture 44"/>
            <p:cNvPicPr>
              <a:picLocks noChangeAspect="1"/>
            </p:cNvPicPr>
            <p:nvPr/>
          </p:nvPicPr>
          <p:blipFill rotWithShape="1">
            <a:blip r:embed="rId22">
              <a:clrChange>
                <a:clrFrom>
                  <a:srgbClr val="FFFFFF"/>
                </a:clrFrom>
                <a:clrTo>
                  <a:srgbClr val="FFFFFF">
                    <a:alpha val="0"/>
                  </a:srgbClr>
                </a:clrTo>
              </a:clrChange>
            </a:blip>
            <a:srcRect l="7630" t="7561" r="5631" b="5952"/>
            <a:stretch/>
          </p:blipFill>
          <p:spPr>
            <a:xfrm>
              <a:off x="4393391" y="3328146"/>
              <a:ext cx="429939" cy="483095"/>
            </a:xfrm>
            <a:prstGeom prst="rect">
              <a:avLst/>
            </a:prstGeom>
          </p:spPr>
        </p:pic>
        <p:pic>
          <p:nvPicPr>
            <p:cNvPr id="46" name="Picture 45"/>
            <p:cNvPicPr>
              <a:picLocks noChangeAspect="1"/>
            </p:cNvPicPr>
            <p:nvPr/>
          </p:nvPicPr>
          <p:blipFill>
            <a:blip r:embed="rId23">
              <a:clrChange>
                <a:clrFrom>
                  <a:srgbClr val="FFFFFF"/>
                </a:clrFrom>
                <a:clrTo>
                  <a:srgbClr val="FFFFFF">
                    <a:alpha val="0"/>
                  </a:srgbClr>
                </a:clrTo>
              </a:clrChange>
            </a:blip>
            <a:stretch>
              <a:fillRect/>
            </a:stretch>
          </p:blipFill>
          <p:spPr>
            <a:xfrm>
              <a:off x="3849306" y="3865286"/>
              <a:ext cx="500129" cy="437864"/>
            </a:xfrm>
            <a:prstGeom prst="rect">
              <a:avLst/>
            </a:prstGeom>
          </p:spPr>
        </p:pic>
        <p:pic>
          <p:nvPicPr>
            <p:cNvPr id="47" name="Picture 46"/>
            <p:cNvPicPr>
              <a:picLocks noChangeAspect="1"/>
            </p:cNvPicPr>
            <p:nvPr/>
          </p:nvPicPr>
          <p:blipFill rotWithShape="1">
            <a:blip r:embed="rId24">
              <a:clrChange>
                <a:clrFrom>
                  <a:srgbClr val="FFFFFF"/>
                </a:clrFrom>
                <a:clrTo>
                  <a:srgbClr val="FFFFFF">
                    <a:alpha val="0"/>
                  </a:srgbClr>
                </a:clrTo>
              </a:clrChange>
            </a:blip>
            <a:srcRect l="10647" t="11636" r="9198" b="23090"/>
            <a:stretch/>
          </p:blipFill>
          <p:spPr>
            <a:xfrm>
              <a:off x="4776902" y="3861903"/>
              <a:ext cx="547316" cy="441247"/>
            </a:xfrm>
            <a:prstGeom prst="rect">
              <a:avLst/>
            </a:prstGeom>
          </p:spPr>
        </p:pic>
        <p:pic>
          <p:nvPicPr>
            <p:cNvPr id="48" name="Picture 47"/>
            <p:cNvPicPr>
              <a:picLocks noChangeAspect="1"/>
            </p:cNvPicPr>
            <p:nvPr/>
          </p:nvPicPr>
          <p:blipFill>
            <a:blip r:embed="rId25">
              <a:clrChange>
                <a:clrFrom>
                  <a:srgbClr val="FFFFFF"/>
                </a:clrFrom>
                <a:clrTo>
                  <a:srgbClr val="FFFFFF">
                    <a:alpha val="0"/>
                  </a:srgbClr>
                </a:clrTo>
              </a:clrChange>
            </a:blip>
            <a:stretch>
              <a:fillRect/>
            </a:stretch>
          </p:blipFill>
          <p:spPr>
            <a:xfrm>
              <a:off x="5108472" y="3441006"/>
              <a:ext cx="550969" cy="202460"/>
            </a:xfrm>
            <a:prstGeom prst="rect">
              <a:avLst/>
            </a:prstGeom>
          </p:spPr>
        </p:pic>
      </p:grpSp>
      <p:pic>
        <p:nvPicPr>
          <p:cNvPr id="49" name="Picture 48"/>
          <p:cNvPicPr>
            <a:picLocks noChangeAspect="1"/>
          </p:cNvPicPr>
          <p:nvPr/>
        </p:nvPicPr>
        <p:blipFill>
          <a:blip r:embed="rId16">
            <a:clrChange>
              <a:clrFrom>
                <a:srgbClr val="FFFFFF"/>
              </a:clrFrom>
              <a:clrTo>
                <a:srgbClr val="FFFFFF">
                  <a:alpha val="0"/>
                </a:srgbClr>
              </a:clrTo>
            </a:clrChange>
          </a:blip>
          <a:stretch>
            <a:fillRect/>
          </a:stretch>
        </p:blipFill>
        <p:spPr>
          <a:xfrm>
            <a:off x="494606" y="1665243"/>
            <a:ext cx="584217" cy="584217"/>
          </a:xfrm>
          <a:prstGeom prst="rect">
            <a:avLst/>
          </a:prstGeom>
        </p:spPr>
      </p:pic>
      <p:grpSp>
        <p:nvGrpSpPr>
          <p:cNvPr id="70" name="Group 69"/>
          <p:cNvGrpSpPr/>
          <p:nvPr/>
        </p:nvGrpSpPr>
        <p:grpSpPr>
          <a:xfrm>
            <a:off x="9302071" y="4806251"/>
            <a:ext cx="2743200" cy="1588461"/>
            <a:chOff x="9217056" y="5482128"/>
            <a:chExt cx="2743200" cy="1588461"/>
          </a:xfrm>
        </p:grpSpPr>
        <p:grpSp>
          <p:nvGrpSpPr>
            <p:cNvPr id="69" name="Group 68"/>
            <p:cNvGrpSpPr/>
            <p:nvPr/>
          </p:nvGrpSpPr>
          <p:grpSpPr>
            <a:xfrm>
              <a:off x="9217056" y="5482128"/>
              <a:ext cx="2743200" cy="1588461"/>
              <a:chOff x="9217056" y="5482128"/>
              <a:chExt cx="2743200" cy="1588461"/>
            </a:xfrm>
          </p:grpSpPr>
          <p:sp>
            <p:nvSpPr>
              <p:cNvPr id="9" name="Rectangle 8"/>
              <p:cNvSpPr/>
              <p:nvPr/>
            </p:nvSpPr>
            <p:spPr>
              <a:xfrm>
                <a:off x="9217056" y="5676343"/>
                <a:ext cx="2743200" cy="139424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ingle Corner Rectangle 17"/>
              <p:cNvSpPr/>
              <p:nvPr/>
            </p:nvSpPr>
            <p:spPr>
              <a:xfrm>
                <a:off x="9217057" y="5482128"/>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INTERNET OF THINGS</a:t>
                </a:r>
                <a:endParaRPr lang="en-US" sz="1600" dirty="0"/>
              </a:p>
            </p:txBody>
          </p:sp>
        </p:grpSp>
        <p:pic>
          <p:nvPicPr>
            <p:cNvPr id="55" name="Picture 54"/>
            <p:cNvPicPr>
              <a:picLocks noChangeAspect="1"/>
            </p:cNvPicPr>
            <p:nvPr/>
          </p:nvPicPr>
          <p:blipFill rotWithShape="1">
            <a:blip r:embed="rId26">
              <a:clrChange>
                <a:clrFrom>
                  <a:srgbClr val="FFFFFF"/>
                </a:clrFrom>
                <a:clrTo>
                  <a:srgbClr val="FFFFFF">
                    <a:alpha val="0"/>
                  </a:srgbClr>
                </a:clrTo>
              </a:clrChange>
            </a:blip>
            <a:srcRect t="30746" b="31973"/>
            <a:stretch/>
          </p:blipFill>
          <p:spPr>
            <a:xfrm>
              <a:off x="9978657" y="6530176"/>
              <a:ext cx="893326" cy="333046"/>
            </a:xfrm>
            <a:prstGeom prst="rect">
              <a:avLst/>
            </a:prstGeom>
          </p:spPr>
        </p:pic>
        <p:pic>
          <p:nvPicPr>
            <p:cNvPr id="56" name="Picture 55"/>
            <p:cNvPicPr>
              <a:picLocks noChangeAspect="1"/>
            </p:cNvPicPr>
            <p:nvPr/>
          </p:nvPicPr>
          <p:blipFill>
            <a:blip r:embed="rId27">
              <a:clrChange>
                <a:clrFrom>
                  <a:srgbClr val="FFFFFF"/>
                </a:clrFrom>
                <a:clrTo>
                  <a:srgbClr val="FFFFFF">
                    <a:alpha val="0"/>
                  </a:srgbClr>
                </a:clrTo>
              </a:clrChange>
            </a:blip>
            <a:stretch>
              <a:fillRect/>
            </a:stretch>
          </p:blipFill>
          <p:spPr>
            <a:xfrm>
              <a:off x="11258683" y="6402297"/>
              <a:ext cx="469036" cy="453401"/>
            </a:xfrm>
            <a:prstGeom prst="rect">
              <a:avLst/>
            </a:prstGeom>
          </p:spPr>
        </p:pic>
        <p:pic>
          <p:nvPicPr>
            <p:cNvPr id="57" name="Picture 56"/>
            <p:cNvPicPr>
              <a:picLocks noChangeAspect="1"/>
            </p:cNvPicPr>
            <p:nvPr/>
          </p:nvPicPr>
          <p:blipFill rotWithShape="1">
            <a:blip r:embed="rId24">
              <a:clrChange>
                <a:clrFrom>
                  <a:srgbClr val="FFFFFF"/>
                </a:clrFrom>
                <a:clrTo>
                  <a:srgbClr val="FFFFFF">
                    <a:alpha val="0"/>
                  </a:srgbClr>
                </a:clrTo>
              </a:clrChange>
            </a:blip>
            <a:srcRect l="10647" t="11636" r="9198" b="23090"/>
            <a:stretch/>
          </p:blipFill>
          <p:spPr>
            <a:xfrm>
              <a:off x="9444997" y="5974305"/>
              <a:ext cx="547316" cy="441247"/>
            </a:xfrm>
            <a:prstGeom prst="rect">
              <a:avLst/>
            </a:prstGeom>
          </p:spPr>
        </p:pic>
        <p:pic>
          <p:nvPicPr>
            <p:cNvPr id="58" name="Picture 57"/>
            <p:cNvPicPr>
              <a:picLocks noChangeAspect="1"/>
            </p:cNvPicPr>
            <p:nvPr/>
          </p:nvPicPr>
          <p:blipFill rotWithShape="1">
            <a:blip r:embed="rId4">
              <a:clrChange>
                <a:clrFrom>
                  <a:srgbClr val="FFFFFF"/>
                </a:clrFrom>
                <a:clrTo>
                  <a:srgbClr val="FFFFFF">
                    <a:alpha val="0"/>
                  </a:srgbClr>
                </a:clrTo>
              </a:clrChange>
            </a:blip>
            <a:srcRect l="5293" t="33550" r="4485" b="35320"/>
            <a:stretch/>
          </p:blipFill>
          <p:spPr>
            <a:xfrm>
              <a:off x="10243089" y="6107324"/>
              <a:ext cx="1015594" cy="175211"/>
            </a:xfrm>
            <a:prstGeom prst="rect">
              <a:avLst/>
            </a:prstGeom>
          </p:spPr>
        </p:pic>
      </p:grpSp>
      <p:grpSp>
        <p:nvGrpSpPr>
          <p:cNvPr id="72" name="Group 71"/>
          <p:cNvGrpSpPr/>
          <p:nvPr/>
        </p:nvGrpSpPr>
        <p:grpSpPr>
          <a:xfrm>
            <a:off x="9271174" y="1183892"/>
            <a:ext cx="2743201" cy="1660790"/>
            <a:chOff x="9217057" y="2568885"/>
            <a:chExt cx="2743201" cy="1660790"/>
          </a:xfrm>
        </p:grpSpPr>
        <p:sp>
          <p:nvSpPr>
            <p:cNvPr id="10" name="Rectangle 9"/>
            <p:cNvSpPr/>
            <p:nvPr/>
          </p:nvSpPr>
          <p:spPr>
            <a:xfrm>
              <a:off x="9217058" y="2763099"/>
              <a:ext cx="2743200" cy="146657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18"/>
            <p:cNvSpPr/>
            <p:nvPr/>
          </p:nvSpPr>
          <p:spPr>
            <a:xfrm>
              <a:off x="9217057" y="2568885"/>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BIG DATA</a:t>
              </a:r>
              <a:endParaRPr lang="en-US" sz="1600" dirty="0"/>
            </a:p>
          </p:txBody>
        </p:sp>
        <p:pic>
          <p:nvPicPr>
            <p:cNvPr id="59" name="Picture 58"/>
            <p:cNvPicPr>
              <a:picLocks noChangeAspect="1"/>
            </p:cNvPicPr>
            <p:nvPr/>
          </p:nvPicPr>
          <p:blipFill rotWithShape="1">
            <a:blip r:embed="rId28">
              <a:clrChange>
                <a:clrFrom>
                  <a:srgbClr val="FFFFFF"/>
                </a:clrFrom>
                <a:clrTo>
                  <a:srgbClr val="FFFFFF">
                    <a:alpha val="0"/>
                  </a:srgbClr>
                </a:clrTo>
              </a:clrChange>
            </a:blip>
            <a:srcRect t="17831" b="13310"/>
            <a:stretch/>
          </p:blipFill>
          <p:spPr>
            <a:xfrm>
              <a:off x="10928614" y="3703230"/>
              <a:ext cx="850148" cy="280160"/>
            </a:xfrm>
            <a:prstGeom prst="rect">
              <a:avLst/>
            </a:prstGeom>
          </p:spPr>
        </p:pic>
        <p:pic>
          <p:nvPicPr>
            <p:cNvPr id="61" name="Picture 6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378119" y="3075294"/>
              <a:ext cx="1049523" cy="425515"/>
            </a:xfrm>
            <a:prstGeom prst="rect">
              <a:avLst/>
            </a:prstGeom>
          </p:spPr>
        </p:pic>
        <p:pic>
          <p:nvPicPr>
            <p:cNvPr id="62" name="Picture 61"/>
            <p:cNvPicPr>
              <a:picLocks noChangeAspect="1"/>
            </p:cNvPicPr>
            <p:nvPr/>
          </p:nvPicPr>
          <p:blipFill>
            <a:blip r:embed="rId30">
              <a:clrChange>
                <a:clrFrom>
                  <a:srgbClr val="FFFFFF"/>
                </a:clrFrom>
                <a:clrTo>
                  <a:srgbClr val="FFFFFF">
                    <a:alpha val="0"/>
                  </a:srgbClr>
                </a:clrTo>
              </a:clrChange>
            </a:blip>
            <a:stretch>
              <a:fillRect/>
            </a:stretch>
          </p:blipFill>
          <p:spPr>
            <a:xfrm>
              <a:off x="10036500" y="3663316"/>
              <a:ext cx="791555" cy="330021"/>
            </a:xfrm>
            <a:prstGeom prst="rect">
              <a:avLst/>
            </a:prstGeom>
          </p:spPr>
        </p:pic>
        <p:pic>
          <p:nvPicPr>
            <p:cNvPr id="63" name="Picture 62"/>
            <p:cNvPicPr>
              <a:picLocks noChangeAspect="1"/>
            </p:cNvPicPr>
            <p:nvPr/>
          </p:nvPicPr>
          <p:blipFill>
            <a:blip r:embed="rId16">
              <a:clrChange>
                <a:clrFrom>
                  <a:srgbClr val="FFFFFF"/>
                </a:clrFrom>
                <a:clrTo>
                  <a:srgbClr val="FFFFFF">
                    <a:alpha val="0"/>
                  </a:srgbClr>
                </a:clrTo>
              </a:clrChange>
            </a:blip>
            <a:stretch>
              <a:fillRect/>
            </a:stretch>
          </p:blipFill>
          <p:spPr>
            <a:xfrm>
              <a:off x="9531605" y="3053762"/>
              <a:ext cx="519954" cy="519954"/>
            </a:xfrm>
            <a:prstGeom prst="rect">
              <a:avLst/>
            </a:prstGeom>
          </p:spPr>
        </p:pic>
      </p:grpSp>
      <p:grpSp>
        <p:nvGrpSpPr>
          <p:cNvPr id="71" name="Group 70"/>
          <p:cNvGrpSpPr/>
          <p:nvPr/>
        </p:nvGrpSpPr>
        <p:grpSpPr>
          <a:xfrm>
            <a:off x="9297398" y="3030580"/>
            <a:ext cx="2743201" cy="1612750"/>
            <a:chOff x="9217057" y="3948165"/>
            <a:chExt cx="2743201" cy="1612750"/>
          </a:xfrm>
        </p:grpSpPr>
        <p:sp>
          <p:nvSpPr>
            <p:cNvPr id="64" name="Rectangle 63"/>
            <p:cNvSpPr/>
            <p:nvPr/>
          </p:nvSpPr>
          <p:spPr>
            <a:xfrm>
              <a:off x="9217058" y="4142378"/>
              <a:ext cx="2743200" cy="141853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Single Corner Rectangle 64"/>
            <p:cNvSpPr/>
            <p:nvPr/>
          </p:nvSpPr>
          <p:spPr>
            <a:xfrm>
              <a:off x="9217057" y="3948165"/>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smtClean="0"/>
                <a:t>BLOCKCHAIN</a:t>
              </a:r>
              <a:endParaRPr lang="en-US" sz="1600" dirty="0"/>
            </a:p>
          </p:txBody>
        </p:sp>
        <p:pic>
          <p:nvPicPr>
            <p:cNvPr id="66" name="Picture 6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494404" y="4594916"/>
              <a:ext cx="762787" cy="205326"/>
            </a:xfrm>
            <a:prstGeom prst="rect">
              <a:avLst/>
            </a:prstGeom>
          </p:spPr>
        </p:pic>
        <p:pic>
          <p:nvPicPr>
            <p:cNvPr id="67" name="Picture 66"/>
            <p:cNvPicPr>
              <a:picLocks noChangeAspect="1"/>
            </p:cNvPicPr>
            <p:nvPr/>
          </p:nvPicPr>
          <p:blipFill>
            <a:blip r:embed="rId32">
              <a:clrChange>
                <a:clrFrom>
                  <a:srgbClr val="FFFFFF"/>
                </a:clrFrom>
                <a:clrTo>
                  <a:srgbClr val="FFFFFF">
                    <a:alpha val="0"/>
                  </a:srgbClr>
                </a:clrTo>
              </a:clrChange>
            </a:blip>
            <a:stretch>
              <a:fillRect/>
            </a:stretch>
          </p:blipFill>
          <p:spPr>
            <a:xfrm>
              <a:off x="10161202" y="5018048"/>
              <a:ext cx="822526" cy="204691"/>
            </a:xfrm>
            <a:prstGeom prst="rect">
              <a:avLst/>
            </a:prstGeom>
          </p:spPr>
        </p:pic>
        <p:pic>
          <p:nvPicPr>
            <p:cNvPr id="68" name="Picture 67"/>
            <p:cNvPicPr>
              <a:picLocks noChangeAspect="1"/>
            </p:cNvPicPr>
            <p:nvPr/>
          </p:nvPicPr>
          <p:blipFill>
            <a:blip r:embed="rId33">
              <a:clrChange>
                <a:clrFrom>
                  <a:srgbClr val="FFFFFF"/>
                </a:clrFrom>
                <a:clrTo>
                  <a:srgbClr val="FFFFFF">
                    <a:alpha val="0"/>
                  </a:srgbClr>
                </a:clrTo>
              </a:clrChange>
            </a:blip>
            <a:stretch>
              <a:fillRect/>
            </a:stretch>
          </p:blipFill>
          <p:spPr>
            <a:xfrm>
              <a:off x="10808041" y="4415881"/>
              <a:ext cx="962398" cy="243836"/>
            </a:xfrm>
            <a:prstGeom prst="rect">
              <a:avLst/>
            </a:prstGeom>
          </p:spPr>
        </p:pic>
      </p:grpSp>
      <p:grpSp>
        <p:nvGrpSpPr>
          <p:cNvPr id="75" name="Group 74"/>
          <p:cNvGrpSpPr/>
          <p:nvPr/>
        </p:nvGrpSpPr>
        <p:grpSpPr>
          <a:xfrm>
            <a:off x="3217643" y="4818933"/>
            <a:ext cx="2743201" cy="1614630"/>
            <a:chOff x="9217057" y="1189605"/>
            <a:chExt cx="2743201" cy="1614630"/>
          </a:xfrm>
        </p:grpSpPr>
        <p:sp>
          <p:nvSpPr>
            <p:cNvPr id="76" name="Rectangle 75"/>
            <p:cNvSpPr/>
            <p:nvPr/>
          </p:nvSpPr>
          <p:spPr>
            <a:xfrm>
              <a:off x="9217058" y="1341195"/>
              <a:ext cx="2743200" cy="146304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Single Corner Rectangle 76"/>
            <p:cNvSpPr/>
            <p:nvPr/>
          </p:nvSpPr>
          <p:spPr>
            <a:xfrm>
              <a:off x="9217057" y="1189605"/>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VPN ACCESS</a:t>
              </a:r>
              <a:endParaRPr lang="en-US" sz="1600" dirty="0"/>
            </a:p>
          </p:txBody>
        </p:sp>
      </p:grpSp>
      <p:grpSp>
        <p:nvGrpSpPr>
          <p:cNvPr id="80" name="Group 79"/>
          <p:cNvGrpSpPr/>
          <p:nvPr/>
        </p:nvGrpSpPr>
        <p:grpSpPr>
          <a:xfrm>
            <a:off x="6188178" y="4816127"/>
            <a:ext cx="2743200" cy="1623125"/>
            <a:chOff x="9217056" y="5482128"/>
            <a:chExt cx="2743200" cy="1623125"/>
          </a:xfrm>
        </p:grpSpPr>
        <p:grpSp>
          <p:nvGrpSpPr>
            <p:cNvPr id="81" name="Group 80"/>
            <p:cNvGrpSpPr/>
            <p:nvPr/>
          </p:nvGrpSpPr>
          <p:grpSpPr>
            <a:xfrm>
              <a:off x="9217056" y="5482128"/>
              <a:ext cx="2743200" cy="1623125"/>
              <a:chOff x="9217056" y="5482128"/>
              <a:chExt cx="2743200" cy="1623125"/>
            </a:xfrm>
          </p:grpSpPr>
          <p:sp>
            <p:nvSpPr>
              <p:cNvPr id="86" name="Rectangle 85"/>
              <p:cNvSpPr/>
              <p:nvPr/>
            </p:nvSpPr>
            <p:spPr>
              <a:xfrm>
                <a:off x="9217056" y="5676342"/>
                <a:ext cx="2743200" cy="142891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Single Corner Rectangle 86"/>
              <p:cNvSpPr/>
              <p:nvPr/>
            </p:nvSpPr>
            <p:spPr>
              <a:xfrm>
                <a:off x="9217057" y="5482128"/>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END POINT PROTECTION</a:t>
                </a:r>
                <a:endParaRPr lang="en-US" sz="1600" dirty="0"/>
              </a:p>
            </p:txBody>
          </p:sp>
        </p:grpSp>
        <p:pic>
          <p:nvPicPr>
            <p:cNvPr id="82" name="Picture 81"/>
            <p:cNvPicPr>
              <a:picLocks noChangeAspect="1"/>
            </p:cNvPicPr>
            <p:nvPr/>
          </p:nvPicPr>
          <p:blipFill rotWithShape="1">
            <a:blip r:embed="rId26">
              <a:clrChange>
                <a:clrFrom>
                  <a:srgbClr val="FFFFFF"/>
                </a:clrFrom>
                <a:clrTo>
                  <a:srgbClr val="FFFFFF">
                    <a:alpha val="0"/>
                  </a:srgbClr>
                </a:clrTo>
              </a:clrChange>
            </a:blip>
            <a:srcRect t="30746" b="31973"/>
            <a:stretch/>
          </p:blipFill>
          <p:spPr>
            <a:xfrm>
              <a:off x="9889064" y="6596233"/>
              <a:ext cx="893326" cy="333046"/>
            </a:xfrm>
            <a:prstGeom prst="rect">
              <a:avLst/>
            </a:prstGeom>
          </p:spPr>
        </p:pic>
        <p:pic>
          <p:nvPicPr>
            <p:cNvPr id="83" name="Picture 82"/>
            <p:cNvPicPr>
              <a:picLocks noChangeAspect="1"/>
            </p:cNvPicPr>
            <p:nvPr/>
          </p:nvPicPr>
          <p:blipFill>
            <a:blip r:embed="rId27">
              <a:clrChange>
                <a:clrFrom>
                  <a:srgbClr val="FFFFFF"/>
                </a:clrFrom>
                <a:clrTo>
                  <a:srgbClr val="FFFFFF">
                    <a:alpha val="0"/>
                  </a:srgbClr>
                </a:clrTo>
              </a:clrChange>
            </a:blip>
            <a:stretch>
              <a:fillRect/>
            </a:stretch>
          </p:blipFill>
          <p:spPr>
            <a:xfrm>
              <a:off x="11242676" y="6348966"/>
              <a:ext cx="469036" cy="453401"/>
            </a:xfrm>
            <a:prstGeom prst="rect">
              <a:avLst/>
            </a:prstGeom>
          </p:spPr>
        </p:pic>
        <p:pic>
          <p:nvPicPr>
            <p:cNvPr id="84" name="Picture 83"/>
            <p:cNvPicPr>
              <a:picLocks noChangeAspect="1"/>
            </p:cNvPicPr>
            <p:nvPr/>
          </p:nvPicPr>
          <p:blipFill rotWithShape="1">
            <a:blip r:embed="rId24">
              <a:clrChange>
                <a:clrFrom>
                  <a:srgbClr val="FFFFFF"/>
                </a:clrFrom>
                <a:clrTo>
                  <a:srgbClr val="FFFFFF">
                    <a:alpha val="0"/>
                  </a:srgbClr>
                </a:clrTo>
              </a:clrChange>
            </a:blip>
            <a:srcRect l="10647" t="11636" r="9198" b="23090"/>
            <a:stretch/>
          </p:blipFill>
          <p:spPr>
            <a:xfrm>
              <a:off x="9442306" y="5993998"/>
              <a:ext cx="547316" cy="441247"/>
            </a:xfrm>
            <a:prstGeom prst="rect">
              <a:avLst/>
            </a:prstGeom>
          </p:spPr>
        </p:pic>
        <p:pic>
          <p:nvPicPr>
            <p:cNvPr id="85" name="Picture 84"/>
            <p:cNvPicPr>
              <a:picLocks noChangeAspect="1"/>
            </p:cNvPicPr>
            <p:nvPr/>
          </p:nvPicPr>
          <p:blipFill rotWithShape="1">
            <a:blip r:embed="rId4">
              <a:clrChange>
                <a:clrFrom>
                  <a:srgbClr val="FFFFFF"/>
                </a:clrFrom>
                <a:clrTo>
                  <a:srgbClr val="FFFFFF">
                    <a:alpha val="0"/>
                  </a:srgbClr>
                </a:clrTo>
              </a:clrChange>
            </a:blip>
            <a:srcRect l="5293" t="33550" r="4485" b="35320"/>
            <a:stretch/>
          </p:blipFill>
          <p:spPr>
            <a:xfrm>
              <a:off x="10237844" y="6104222"/>
              <a:ext cx="1015594" cy="175211"/>
            </a:xfrm>
            <a:prstGeom prst="rect">
              <a:avLst/>
            </a:prstGeom>
          </p:spPr>
        </p:pic>
      </p:grpSp>
      <p:grpSp>
        <p:nvGrpSpPr>
          <p:cNvPr id="95" name="Group 94"/>
          <p:cNvGrpSpPr/>
          <p:nvPr/>
        </p:nvGrpSpPr>
        <p:grpSpPr>
          <a:xfrm>
            <a:off x="6217349" y="3032253"/>
            <a:ext cx="2743201" cy="1611078"/>
            <a:chOff x="9217057" y="3948165"/>
            <a:chExt cx="2743201" cy="1682518"/>
          </a:xfrm>
        </p:grpSpPr>
        <p:sp>
          <p:nvSpPr>
            <p:cNvPr id="96" name="Rectangle 95"/>
            <p:cNvSpPr/>
            <p:nvPr/>
          </p:nvSpPr>
          <p:spPr>
            <a:xfrm>
              <a:off x="9217058" y="4142379"/>
              <a:ext cx="2743200" cy="1488304"/>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Single Corner Rectangle 96"/>
            <p:cNvSpPr/>
            <p:nvPr/>
          </p:nvSpPr>
          <p:spPr>
            <a:xfrm>
              <a:off x="9217057" y="3948165"/>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DIGITAL SIGNING</a:t>
              </a:r>
              <a:endParaRPr lang="en-US" sz="1600" dirty="0"/>
            </a:p>
          </p:txBody>
        </p:sp>
      </p:grpSp>
      <p:pic>
        <p:nvPicPr>
          <p:cNvPr id="102" name="Picture 101"/>
          <p:cNvPicPr>
            <a:picLocks noChangeAspect="1"/>
          </p:cNvPicPr>
          <p:nvPr/>
        </p:nvPicPr>
        <p:blipFill rotWithShape="1">
          <a:blip r:embed="rId24">
            <a:clrChange>
              <a:clrFrom>
                <a:srgbClr val="FFFFFF"/>
              </a:clrFrom>
              <a:clrTo>
                <a:srgbClr val="FFFFFF">
                  <a:alpha val="0"/>
                </a:srgbClr>
              </a:clrTo>
            </a:clrChange>
          </a:blip>
          <a:srcRect l="10647" t="11636" r="9198" b="23090"/>
          <a:stretch/>
        </p:blipFill>
        <p:spPr>
          <a:xfrm>
            <a:off x="5237714" y="5760815"/>
            <a:ext cx="547316" cy="441247"/>
          </a:xfrm>
          <a:prstGeom prst="rect">
            <a:avLst/>
          </a:prstGeom>
        </p:spPr>
      </p:pic>
      <p:pic>
        <p:nvPicPr>
          <p:cNvPr id="103" name="Picture 102"/>
          <p:cNvPicPr>
            <a:picLocks noChangeAspect="1"/>
          </p:cNvPicPr>
          <p:nvPr/>
        </p:nvPicPr>
        <p:blipFill>
          <a:blip r:embed="rId25">
            <a:clrChange>
              <a:clrFrom>
                <a:srgbClr val="FFFFFF"/>
              </a:clrFrom>
              <a:clrTo>
                <a:srgbClr val="FFFFFF">
                  <a:alpha val="0"/>
                </a:srgbClr>
              </a:clrTo>
            </a:clrChange>
          </a:blip>
          <a:stretch>
            <a:fillRect/>
          </a:stretch>
        </p:blipFill>
        <p:spPr>
          <a:xfrm>
            <a:off x="4478168" y="6093675"/>
            <a:ext cx="468871" cy="172292"/>
          </a:xfrm>
          <a:prstGeom prst="rect">
            <a:avLst/>
          </a:prstGeom>
        </p:spPr>
      </p:pic>
      <p:pic>
        <p:nvPicPr>
          <p:cNvPr id="104" name="Picture 103"/>
          <p:cNvPicPr>
            <a:picLocks noChangeAspect="1"/>
          </p:cNvPicPr>
          <p:nvPr/>
        </p:nvPicPr>
        <p:blipFill rotWithShape="1">
          <a:blip r:embed="rId4">
            <a:clrChange>
              <a:clrFrom>
                <a:srgbClr val="FFFFFF"/>
              </a:clrFrom>
              <a:clrTo>
                <a:srgbClr val="FFFFFF">
                  <a:alpha val="0"/>
                </a:srgbClr>
              </a:clrTo>
            </a:clrChange>
          </a:blip>
          <a:srcRect l="5293" t="33550" r="4485" b="35320"/>
          <a:stretch/>
        </p:blipFill>
        <p:spPr>
          <a:xfrm>
            <a:off x="4823745" y="5379215"/>
            <a:ext cx="1015594" cy="175211"/>
          </a:xfrm>
          <a:prstGeom prst="rect">
            <a:avLst/>
          </a:prstGeom>
        </p:spPr>
      </p:pic>
      <p:pic>
        <p:nvPicPr>
          <p:cNvPr id="106" name="Picture 105"/>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399777" y="5389595"/>
            <a:ext cx="585926" cy="310358"/>
          </a:xfrm>
          <a:prstGeom prst="rect">
            <a:avLst/>
          </a:prstGeom>
        </p:spPr>
      </p:pic>
      <p:sp>
        <p:nvSpPr>
          <p:cNvPr id="107" name="AutoShape 2" descr="Image result for checkpoin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9" name="Picture 108"/>
          <p:cNvPicPr>
            <a:picLocks noChangeAspect="1"/>
          </p:cNvPicPr>
          <p:nvPr/>
        </p:nvPicPr>
        <p:blipFill>
          <a:blip r:embed="rId35">
            <a:clrChange>
              <a:clrFrom>
                <a:srgbClr val="FFFFFF"/>
              </a:clrFrom>
              <a:clrTo>
                <a:srgbClr val="FFFFFF">
                  <a:alpha val="0"/>
                </a:srgbClr>
              </a:clrTo>
            </a:clrChange>
          </a:blip>
          <a:stretch>
            <a:fillRect/>
          </a:stretch>
        </p:blipFill>
        <p:spPr>
          <a:xfrm>
            <a:off x="4124660" y="5217399"/>
            <a:ext cx="643201" cy="400869"/>
          </a:xfrm>
          <a:prstGeom prst="rect">
            <a:avLst/>
          </a:prstGeom>
        </p:spPr>
      </p:pic>
      <p:pic>
        <p:nvPicPr>
          <p:cNvPr id="110" name="Picture 109"/>
          <p:cNvPicPr>
            <a:picLocks noChangeAspect="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4706" y="5729918"/>
            <a:ext cx="679203" cy="256059"/>
          </a:xfrm>
          <a:prstGeom prst="rect">
            <a:avLst/>
          </a:prstGeom>
        </p:spPr>
      </p:pic>
      <p:pic>
        <p:nvPicPr>
          <p:cNvPr id="111" name="Picture 110"/>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277519" y="6013988"/>
            <a:ext cx="1123029" cy="313044"/>
          </a:xfrm>
          <a:prstGeom prst="rect">
            <a:avLst/>
          </a:prstGeom>
        </p:spPr>
      </p:pic>
      <p:grpSp>
        <p:nvGrpSpPr>
          <p:cNvPr id="154" name="Group 153"/>
          <p:cNvGrpSpPr/>
          <p:nvPr/>
        </p:nvGrpSpPr>
        <p:grpSpPr>
          <a:xfrm>
            <a:off x="6234515" y="1187428"/>
            <a:ext cx="2743201" cy="1657254"/>
            <a:chOff x="6234515" y="1187428"/>
            <a:chExt cx="2743201" cy="1657254"/>
          </a:xfrm>
        </p:grpSpPr>
        <p:grpSp>
          <p:nvGrpSpPr>
            <p:cNvPr id="88" name="Group 87"/>
            <p:cNvGrpSpPr/>
            <p:nvPr/>
          </p:nvGrpSpPr>
          <p:grpSpPr>
            <a:xfrm>
              <a:off x="6234515" y="1187428"/>
              <a:ext cx="2743201" cy="1657254"/>
              <a:chOff x="9217057" y="2568885"/>
              <a:chExt cx="2743201" cy="1657254"/>
            </a:xfrm>
          </p:grpSpPr>
          <p:sp>
            <p:nvSpPr>
              <p:cNvPr id="89" name="Rectangle 88"/>
              <p:cNvSpPr/>
              <p:nvPr/>
            </p:nvSpPr>
            <p:spPr>
              <a:xfrm>
                <a:off x="9217058" y="2763099"/>
                <a:ext cx="2743200" cy="146304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Single Corner Rectangle 89"/>
              <p:cNvSpPr/>
              <p:nvPr/>
            </p:nvSpPr>
            <p:spPr>
              <a:xfrm>
                <a:off x="9217057" y="2568885"/>
                <a:ext cx="2743199" cy="310718"/>
              </a:xfrm>
              <a:prstGeom prst="round1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VDI ACCESS</a:t>
                </a:r>
                <a:endParaRPr lang="en-US" sz="1600" dirty="0"/>
              </a:p>
            </p:txBody>
          </p:sp>
        </p:grpSp>
        <p:pic>
          <p:nvPicPr>
            <p:cNvPr id="112" name="Picture 111"/>
            <p:cNvPicPr>
              <a:picLocks noChangeAspect="1"/>
            </p:cNvPicPr>
            <p:nvPr/>
          </p:nvPicPr>
          <p:blipFill>
            <a:blip r:embed="rId16">
              <a:clrChange>
                <a:clrFrom>
                  <a:srgbClr val="FFFFFF"/>
                </a:clrFrom>
                <a:clrTo>
                  <a:srgbClr val="FFFFFF">
                    <a:alpha val="0"/>
                  </a:srgbClr>
                </a:clrTo>
              </a:clrChange>
            </a:blip>
            <a:stretch>
              <a:fillRect/>
            </a:stretch>
          </p:blipFill>
          <p:spPr>
            <a:xfrm>
              <a:off x="6330104" y="1661967"/>
              <a:ext cx="519954" cy="519954"/>
            </a:xfrm>
            <a:prstGeom prst="rect">
              <a:avLst/>
            </a:prstGeom>
          </p:spPr>
        </p:pic>
        <p:pic>
          <p:nvPicPr>
            <p:cNvPr id="113" name="Picture 112"/>
            <p:cNvPicPr>
              <a:picLocks noChangeAspect="1"/>
            </p:cNvPicPr>
            <p:nvPr/>
          </p:nvPicPr>
          <p:blipFill rotWithShape="1">
            <a:blip r:embed="rId24">
              <a:clrChange>
                <a:clrFrom>
                  <a:srgbClr val="FFFFFF"/>
                </a:clrFrom>
                <a:clrTo>
                  <a:srgbClr val="FFFFFF">
                    <a:alpha val="0"/>
                  </a:srgbClr>
                </a:clrTo>
              </a:clrChange>
            </a:blip>
            <a:srcRect l="10647" t="11636" r="9198" b="23090"/>
            <a:stretch/>
          </p:blipFill>
          <p:spPr>
            <a:xfrm>
              <a:off x="8351121" y="2334255"/>
              <a:ext cx="547316" cy="441247"/>
            </a:xfrm>
            <a:prstGeom prst="rect">
              <a:avLst/>
            </a:prstGeom>
          </p:spPr>
        </p:pic>
        <p:pic>
          <p:nvPicPr>
            <p:cNvPr id="114" name="Picture 113"/>
            <p:cNvPicPr>
              <a:picLocks noChangeAspect="1"/>
            </p:cNvPicPr>
            <p:nvPr/>
          </p:nvPicPr>
          <p:blipFill rotWithShape="1">
            <a:blip r:embed="rId4">
              <a:clrChange>
                <a:clrFrom>
                  <a:srgbClr val="FFFFFF"/>
                </a:clrFrom>
                <a:clrTo>
                  <a:srgbClr val="FFFFFF">
                    <a:alpha val="0"/>
                  </a:srgbClr>
                </a:clrTo>
              </a:clrChange>
            </a:blip>
            <a:srcRect l="5293" t="33550" r="4485" b="35320"/>
            <a:stretch/>
          </p:blipFill>
          <p:spPr>
            <a:xfrm>
              <a:off x="6964453" y="2027982"/>
              <a:ext cx="1015594" cy="175211"/>
            </a:xfrm>
            <a:prstGeom prst="rect">
              <a:avLst/>
            </a:prstGeom>
          </p:spPr>
        </p:pic>
        <p:pic>
          <p:nvPicPr>
            <p:cNvPr id="115" name="Picture 114"/>
            <p:cNvPicPr>
              <a:picLocks noChangeAspect="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0632" y="1663831"/>
              <a:ext cx="679203" cy="256059"/>
            </a:xfrm>
            <a:prstGeom prst="rect">
              <a:avLst/>
            </a:prstGeom>
          </p:spPr>
        </p:pic>
        <p:pic>
          <p:nvPicPr>
            <p:cNvPr id="117" name="Picture 11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028071" y="2086864"/>
              <a:ext cx="371453" cy="371453"/>
            </a:xfrm>
            <a:prstGeom prst="rect">
              <a:avLst/>
            </a:prstGeom>
          </p:spPr>
        </p:pic>
        <p:pic>
          <p:nvPicPr>
            <p:cNvPr id="118" name="Picture 117"/>
            <p:cNvPicPr>
              <a:picLocks noChangeAspect="1"/>
            </p:cNvPicPr>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08966" y="2513124"/>
              <a:ext cx="986122" cy="246530"/>
            </a:xfrm>
            <a:prstGeom prst="rect">
              <a:avLst/>
            </a:prstGeom>
          </p:spPr>
        </p:pic>
        <p:pic>
          <p:nvPicPr>
            <p:cNvPr id="122" name="Picture 121"/>
            <p:cNvPicPr>
              <a:picLocks noChangeAspect="1"/>
            </p:cNvPicPr>
            <p:nvPr/>
          </p:nvPicPr>
          <p:blipFill>
            <a:blip r:embed="rId40">
              <a:clrChange>
                <a:clrFrom>
                  <a:srgbClr val="FFFFFF"/>
                </a:clrFrom>
                <a:clrTo>
                  <a:srgbClr val="FFFFFF">
                    <a:alpha val="0"/>
                  </a:srgbClr>
                </a:clrTo>
              </a:clrChange>
            </a:blip>
            <a:stretch>
              <a:fillRect/>
            </a:stretch>
          </p:blipFill>
          <p:spPr>
            <a:xfrm>
              <a:off x="6321191" y="2480207"/>
              <a:ext cx="610071" cy="244772"/>
            </a:xfrm>
            <a:prstGeom prst="rect">
              <a:avLst/>
            </a:prstGeom>
          </p:spPr>
        </p:pic>
        <p:pic>
          <p:nvPicPr>
            <p:cNvPr id="123" name="Picture 122"/>
            <p:cNvPicPr>
              <a:picLocks noChangeAspect="1"/>
            </p:cNvPicPr>
            <p:nvPr/>
          </p:nvPicPr>
          <p:blipFill rotWithShape="1">
            <a:blip r:embed="rId9">
              <a:clrChange>
                <a:clrFrom>
                  <a:srgbClr val="FFFFFF"/>
                </a:clrFrom>
                <a:clrTo>
                  <a:srgbClr val="FFFFFF">
                    <a:alpha val="0"/>
                  </a:srgbClr>
                </a:clrTo>
              </a:clrChange>
            </a:blip>
            <a:srcRect l="10367" t="23994" r="9569" b="27977"/>
            <a:stretch/>
          </p:blipFill>
          <p:spPr>
            <a:xfrm>
              <a:off x="6749681" y="2316386"/>
              <a:ext cx="812018" cy="170653"/>
            </a:xfrm>
            <a:prstGeom prst="rect">
              <a:avLst/>
            </a:prstGeom>
          </p:spPr>
        </p:pic>
        <p:pic>
          <p:nvPicPr>
            <p:cNvPr id="128" name="Picture 127"/>
            <p:cNvPicPr>
              <a:picLocks noChangeAspect="1"/>
            </p:cNvPicPr>
            <p:nvPr/>
          </p:nvPicPr>
          <p:blipFill>
            <a:blip r:embed="rId41">
              <a:clrChange>
                <a:clrFrom>
                  <a:srgbClr val="FFFFFF"/>
                </a:clrFrom>
                <a:clrTo>
                  <a:srgbClr val="FFFFFF">
                    <a:alpha val="0"/>
                  </a:srgbClr>
                </a:clrTo>
              </a:clrChange>
            </a:blip>
            <a:stretch>
              <a:fillRect/>
            </a:stretch>
          </p:blipFill>
          <p:spPr>
            <a:xfrm>
              <a:off x="7863115" y="1474305"/>
              <a:ext cx="1002443" cy="526283"/>
            </a:xfrm>
            <a:prstGeom prst="rect">
              <a:avLst/>
            </a:prstGeom>
          </p:spPr>
        </p:pic>
      </p:grpSp>
      <p:pic>
        <p:nvPicPr>
          <p:cNvPr id="129" name="Picture 128"/>
          <p:cNvPicPr>
            <a:picLocks noChangeAspect="1"/>
          </p:cNvPicPr>
          <p:nvPr/>
        </p:nvPicPr>
        <p:blipFill rotWithShape="1">
          <a:blip r:embed="rId26">
            <a:clrChange>
              <a:clrFrom>
                <a:srgbClr val="FFFFFF"/>
              </a:clrFrom>
              <a:clrTo>
                <a:srgbClr val="FFFFFF">
                  <a:alpha val="0"/>
                </a:srgbClr>
              </a:clrTo>
            </a:clrChange>
          </a:blip>
          <a:srcRect t="30746" b="31973"/>
          <a:stretch/>
        </p:blipFill>
        <p:spPr>
          <a:xfrm>
            <a:off x="7113457" y="3636546"/>
            <a:ext cx="893326" cy="333046"/>
          </a:xfrm>
          <a:prstGeom prst="rect">
            <a:avLst/>
          </a:prstGeom>
        </p:spPr>
      </p:pic>
      <p:pic>
        <p:nvPicPr>
          <p:cNvPr id="130" name="Picture 129"/>
          <p:cNvPicPr>
            <a:picLocks noChangeAspect="1"/>
          </p:cNvPicPr>
          <p:nvPr/>
        </p:nvPicPr>
        <p:blipFill rotWithShape="1">
          <a:blip r:embed="rId24">
            <a:clrChange>
              <a:clrFrom>
                <a:srgbClr val="FFFFFF"/>
              </a:clrFrom>
              <a:clrTo>
                <a:srgbClr val="FFFFFF">
                  <a:alpha val="0"/>
                </a:srgbClr>
              </a:clrTo>
            </a:clrChange>
          </a:blip>
          <a:srcRect l="10647" t="11636" r="9198" b="23090"/>
          <a:stretch/>
        </p:blipFill>
        <p:spPr>
          <a:xfrm>
            <a:off x="6403202" y="3896556"/>
            <a:ext cx="547316" cy="441247"/>
          </a:xfrm>
          <a:prstGeom prst="rect">
            <a:avLst/>
          </a:prstGeom>
        </p:spPr>
      </p:pic>
      <p:pic>
        <p:nvPicPr>
          <p:cNvPr id="132" name="Picture 131"/>
          <p:cNvPicPr>
            <a:picLocks noChangeAspect="1"/>
          </p:cNvPicPr>
          <p:nvPr/>
        </p:nvPicPr>
        <p:blipFill>
          <a:blip r:embed="rId42">
            <a:clrChange>
              <a:clrFrom>
                <a:srgbClr val="FEFEFE"/>
              </a:clrFrom>
              <a:clrTo>
                <a:srgbClr val="FEFEFE">
                  <a:alpha val="0"/>
                </a:srgbClr>
              </a:clrTo>
            </a:clrChange>
          </a:blip>
          <a:stretch>
            <a:fillRect/>
          </a:stretch>
        </p:blipFill>
        <p:spPr>
          <a:xfrm>
            <a:off x="8016999" y="4016816"/>
            <a:ext cx="840893" cy="252268"/>
          </a:xfrm>
          <a:prstGeom prst="rect">
            <a:avLst/>
          </a:prstGeom>
        </p:spPr>
      </p:pic>
      <p:pic>
        <p:nvPicPr>
          <p:cNvPr id="134" name="Picture 133"/>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708409" y="4101294"/>
            <a:ext cx="1235561" cy="284363"/>
          </a:xfrm>
          <a:prstGeom prst="rect">
            <a:avLst/>
          </a:prstGeom>
        </p:spPr>
      </p:pic>
      <p:pic>
        <p:nvPicPr>
          <p:cNvPr id="135" name="Picture 134"/>
          <p:cNvPicPr>
            <a:picLocks noChangeAspect="1"/>
          </p:cNvPicPr>
          <p:nvPr/>
        </p:nvPicPr>
        <p:blipFill>
          <a:blip r:embed="rId18">
            <a:clrChange>
              <a:clrFrom>
                <a:srgbClr val="FFFFFF"/>
              </a:clrFrom>
              <a:clrTo>
                <a:srgbClr val="FFFFFF">
                  <a:alpha val="0"/>
                </a:srgbClr>
              </a:clrTo>
            </a:clrChange>
          </a:blip>
          <a:stretch>
            <a:fillRect/>
          </a:stretch>
        </p:blipFill>
        <p:spPr>
          <a:xfrm>
            <a:off x="2322015" y="1715901"/>
            <a:ext cx="588211" cy="588211"/>
          </a:xfrm>
          <a:prstGeom prst="rect">
            <a:avLst/>
          </a:prstGeom>
        </p:spPr>
      </p:pic>
      <p:pic>
        <p:nvPicPr>
          <p:cNvPr id="137" name="Picture 136"/>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344781" y="4342837"/>
            <a:ext cx="749790" cy="227186"/>
          </a:xfrm>
          <a:prstGeom prst="rect">
            <a:avLst/>
          </a:prstGeom>
        </p:spPr>
      </p:pic>
      <p:pic>
        <p:nvPicPr>
          <p:cNvPr id="138" name="Picture 137"/>
          <p:cNvPicPr>
            <a:picLocks noChangeAspect="1"/>
          </p:cNvPicPr>
          <p:nvPr/>
        </p:nvPicPr>
        <p:blipFill>
          <a:blip r:embed="rId45">
            <a:clrChange>
              <a:clrFrom>
                <a:srgbClr val="FFFFFF"/>
              </a:clrFrom>
              <a:clrTo>
                <a:srgbClr val="FFFFFF">
                  <a:alpha val="0"/>
                </a:srgbClr>
              </a:clrTo>
            </a:clrChange>
          </a:blip>
          <a:stretch>
            <a:fillRect/>
          </a:stretch>
        </p:blipFill>
        <p:spPr>
          <a:xfrm>
            <a:off x="1750804" y="6170510"/>
            <a:ext cx="983785" cy="215652"/>
          </a:xfrm>
          <a:prstGeom prst="rect">
            <a:avLst/>
          </a:prstGeom>
        </p:spPr>
      </p:pic>
      <p:pic>
        <p:nvPicPr>
          <p:cNvPr id="144" name="Picture 143"/>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1333829" y="5744101"/>
            <a:ext cx="611316" cy="379775"/>
          </a:xfrm>
          <a:prstGeom prst="rect">
            <a:avLst/>
          </a:prstGeom>
        </p:spPr>
      </p:pic>
      <p:pic>
        <p:nvPicPr>
          <p:cNvPr id="145" name="Picture 144"/>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005393" y="4474294"/>
            <a:ext cx="888831" cy="322273"/>
          </a:xfrm>
          <a:prstGeom prst="rect">
            <a:avLst/>
          </a:prstGeom>
        </p:spPr>
      </p:pic>
      <p:sp>
        <p:nvSpPr>
          <p:cNvPr id="146" name="TextBox 145"/>
          <p:cNvSpPr txBox="1"/>
          <p:nvPr/>
        </p:nvSpPr>
        <p:spPr>
          <a:xfrm>
            <a:off x="3064339" y="6590552"/>
            <a:ext cx="5985592" cy="261610"/>
          </a:xfrm>
          <a:prstGeom prst="rect">
            <a:avLst/>
          </a:prstGeom>
          <a:noFill/>
        </p:spPr>
        <p:txBody>
          <a:bodyPr wrap="square" rtlCol="0">
            <a:spAutoFit/>
          </a:bodyPr>
          <a:lstStyle/>
          <a:p>
            <a:r>
              <a:rPr lang="en-US" sz="1100" b="1" dirty="0" smtClean="0"/>
              <a:t>*Not a complete list of available integrations. Please contact us for more information. </a:t>
            </a:r>
            <a:endParaRPr lang="en-US" sz="1100" b="1" dirty="0"/>
          </a:p>
        </p:txBody>
      </p:sp>
      <p:pic>
        <p:nvPicPr>
          <p:cNvPr id="148" name="Picture 147"/>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2063921" y="3774836"/>
            <a:ext cx="801981" cy="210520"/>
          </a:xfrm>
          <a:prstGeom prst="rect">
            <a:avLst/>
          </a:prstGeom>
        </p:spPr>
      </p:pic>
      <p:pic>
        <p:nvPicPr>
          <p:cNvPr id="149" name="Picture 148"/>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350626" y="6121053"/>
            <a:ext cx="901776" cy="270533"/>
          </a:xfrm>
          <a:prstGeom prst="rect">
            <a:avLst/>
          </a:prstGeom>
        </p:spPr>
      </p:pic>
      <p:pic>
        <p:nvPicPr>
          <p:cNvPr id="151" name="Picture 150"/>
          <p:cNvPicPr>
            <a:picLocks noChangeAspect="1"/>
          </p:cNvPicPr>
          <p:nvPr/>
        </p:nvPicPr>
        <p:blipFill>
          <a:blip r:embed="rId50">
            <a:clrChange>
              <a:clrFrom>
                <a:srgbClr val="FFFFFF"/>
              </a:clrFrom>
              <a:clrTo>
                <a:srgbClr val="FFFFFF">
                  <a:alpha val="0"/>
                </a:srgbClr>
              </a:clrTo>
            </a:clrChange>
          </a:blip>
          <a:stretch>
            <a:fillRect/>
          </a:stretch>
        </p:blipFill>
        <p:spPr>
          <a:xfrm>
            <a:off x="1021620" y="5207174"/>
            <a:ext cx="444445" cy="386474"/>
          </a:xfrm>
          <a:prstGeom prst="rect">
            <a:avLst/>
          </a:prstGeom>
        </p:spPr>
      </p:pic>
      <p:pic>
        <p:nvPicPr>
          <p:cNvPr id="153" name="Picture 152"/>
          <p:cNvPicPr>
            <a:picLocks noChangeAspect="1"/>
          </p:cNvPicPr>
          <p:nvPr/>
        </p:nvPicPr>
        <p:blipFill>
          <a:blip r:embed="rId51">
            <a:clrChange>
              <a:clrFrom>
                <a:srgbClr val="FFFFFF"/>
              </a:clrFrom>
              <a:clrTo>
                <a:srgbClr val="FFFFFF">
                  <a:alpha val="0"/>
                </a:srgbClr>
              </a:clrTo>
            </a:clrChange>
          </a:blip>
          <a:stretch>
            <a:fillRect/>
          </a:stretch>
        </p:blipFill>
        <p:spPr>
          <a:xfrm>
            <a:off x="463990" y="3756425"/>
            <a:ext cx="658245" cy="463003"/>
          </a:xfrm>
          <a:prstGeom prst="rect">
            <a:avLst/>
          </a:prstGeom>
        </p:spPr>
      </p:pic>
      <p:pic>
        <p:nvPicPr>
          <p:cNvPr id="6" name="Picture 5"/>
          <p:cNvPicPr>
            <a:picLocks noChangeAspect="1"/>
          </p:cNvPicPr>
          <p:nvPr/>
        </p:nvPicPr>
        <p:blipFill>
          <a:blip r:embed="rId52">
            <a:clrChange>
              <a:clrFrom>
                <a:srgbClr val="FFFFFF"/>
              </a:clrFrom>
              <a:clrTo>
                <a:srgbClr val="FFFFFF">
                  <a:alpha val="0"/>
                </a:srgbClr>
              </a:clrTo>
            </a:clrChange>
          </a:blip>
          <a:stretch>
            <a:fillRect/>
          </a:stretch>
        </p:blipFill>
        <p:spPr>
          <a:xfrm>
            <a:off x="9447638" y="2163723"/>
            <a:ext cx="546928" cy="642047"/>
          </a:xfrm>
          <a:prstGeom prst="rect">
            <a:avLst/>
          </a:prstGeom>
        </p:spPr>
      </p:pic>
      <p:pic>
        <p:nvPicPr>
          <p:cNvPr id="108" name="Picture 107"/>
          <p:cNvPicPr>
            <a:picLocks noChangeAspect="1"/>
          </p:cNvPicPr>
          <p:nvPr/>
        </p:nvPicPr>
        <p:blipFill rotWithShape="1">
          <a:blip r:embed="rId3">
            <a:clrChange>
              <a:clrFrom>
                <a:srgbClr val="FFFFFF"/>
              </a:clrFrom>
              <a:clrTo>
                <a:srgbClr val="FFFFFF">
                  <a:alpha val="0"/>
                </a:srgbClr>
              </a:clrTo>
            </a:clrChange>
          </a:blip>
          <a:srcRect l="55444"/>
          <a:stretch/>
        </p:blipFill>
        <p:spPr>
          <a:xfrm>
            <a:off x="3346898" y="2199879"/>
            <a:ext cx="774531" cy="543025"/>
          </a:xfrm>
          <a:prstGeom prst="rect">
            <a:avLst/>
          </a:prstGeom>
        </p:spPr>
      </p:pic>
    </p:spTree>
    <p:extLst>
      <p:ext uri="{BB962C8B-B14F-4D97-AF65-F5344CB8AC3E}">
        <p14:creationId xmlns:p14="http://schemas.microsoft.com/office/powerpoint/2010/main" val="260269928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1096683" y="4242398"/>
            <a:ext cx="10485716" cy="2051873"/>
          </a:xfrm>
          <a:prstGeom prst="rect">
            <a:avLst/>
          </a:prstGeom>
          <a:solidFill>
            <a:srgbClr val="FAFAFA"/>
          </a:solid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rot="16200000">
            <a:off x="-154176" y="4949633"/>
            <a:ext cx="2119889" cy="569387"/>
          </a:xfrm>
          <a:prstGeom prst="round1Rect">
            <a:avLst/>
          </a:prstGeom>
          <a:solidFill>
            <a:srgbClr val="777777"/>
          </a:solidFill>
        </p:spPr>
        <p:txBody>
          <a:bodyPr wrap="square" lIns="274320" rtlCol="0">
            <a:spAutoFit/>
          </a:bodyPr>
          <a:lstStyle/>
          <a:p>
            <a:pPr algn="ctr"/>
            <a:r>
              <a:rPr lang="en-US" sz="1600" b="1" dirty="0">
                <a:solidFill>
                  <a:schemeClr val="bg1"/>
                </a:solidFill>
              </a:rPr>
              <a:t>O</a:t>
            </a:r>
            <a:r>
              <a:rPr lang="en-US" sz="1600" b="1" dirty="0" smtClean="0">
                <a:solidFill>
                  <a:schemeClr val="bg1"/>
                </a:solidFill>
              </a:rPr>
              <a:t>N DEMAND</a:t>
            </a:r>
          </a:p>
          <a:p>
            <a:pPr algn="ctr"/>
            <a:r>
              <a:rPr lang="en-US" sz="1400" dirty="0" smtClean="0">
                <a:solidFill>
                  <a:schemeClr val="bg1"/>
                </a:solidFill>
              </a:rPr>
              <a:t>Cloud-based</a:t>
            </a:r>
            <a:endParaRPr lang="en-US" sz="1400" dirty="0">
              <a:solidFill>
                <a:schemeClr val="bg1"/>
              </a:solidFill>
            </a:endParaRPr>
          </a:p>
        </p:txBody>
      </p:sp>
      <p:sp>
        <p:nvSpPr>
          <p:cNvPr id="2" name="Title 1"/>
          <p:cNvSpPr>
            <a:spLocks noGrp="1"/>
          </p:cNvSpPr>
          <p:nvPr>
            <p:ph type="title"/>
          </p:nvPr>
        </p:nvSpPr>
        <p:spPr>
          <a:xfrm>
            <a:off x="1067290" y="335133"/>
            <a:ext cx="10105144" cy="484960"/>
          </a:xfrm>
        </p:spPr>
        <p:txBody>
          <a:bodyPr>
            <a:normAutofit fontScale="90000"/>
          </a:bodyPr>
          <a:lstStyle/>
          <a:p>
            <a:r>
              <a:rPr lang="en-US" dirty="0" err="1" smtClean="0"/>
              <a:t>SafeNet</a:t>
            </a:r>
            <a:r>
              <a:rPr lang="en-US" dirty="0" smtClean="0"/>
              <a:t> Data Protection Solutions</a:t>
            </a:r>
            <a:endParaRPr lang="en-US" dirty="0"/>
          </a:p>
        </p:txBody>
      </p:sp>
      <p:sp>
        <p:nvSpPr>
          <p:cNvPr id="4" name="Rectangle 3"/>
          <p:cNvSpPr/>
          <p:nvPr/>
        </p:nvSpPr>
        <p:spPr>
          <a:xfrm>
            <a:off x="1067290" y="1036237"/>
            <a:ext cx="10515109" cy="3227321"/>
          </a:xfrm>
          <a:prstGeom prst="rect">
            <a:avLst/>
          </a:prstGeom>
          <a:solidFill>
            <a:schemeClr val="bg1"/>
          </a:solid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544942" y="1469349"/>
            <a:ext cx="3950698" cy="2754600"/>
          </a:xfrm>
          <a:prstGeom prst="rect">
            <a:avLst/>
          </a:prstGeom>
          <a:noFill/>
        </p:spPr>
        <p:txBody>
          <a:bodyPr wrap="square" rtlCol="0">
            <a:spAutoFit/>
          </a:bodyPr>
          <a:lstStyle/>
          <a:p>
            <a:pPr>
              <a:spcAft>
                <a:spcPts val="600"/>
              </a:spcAft>
            </a:pPr>
            <a:r>
              <a:rPr lang="en-US" sz="1300" b="1" dirty="0" err="1" smtClean="0"/>
              <a:t>SafeNet</a:t>
            </a:r>
            <a:r>
              <a:rPr lang="en-US" sz="1300" b="1" dirty="0" smtClean="0"/>
              <a:t> </a:t>
            </a:r>
            <a:r>
              <a:rPr lang="en-US" sz="1300" b="1" dirty="0" err="1" smtClean="0"/>
              <a:t>KeySecure</a:t>
            </a:r>
            <a:r>
              <a:rPr lang="en-US" sz="1200" b="1" dirty="0" smtClean="0"/>
              <a:t/>
            </a:r>
            <a:br>
              <a:rPr lang="en-US" sz="1200" b="1" dirty="0" smtClean="0"/>
            </a:br>
            <a:r>
              <a:rPr lang="en-US" sz="1000" dirty="0" smtClean="0"/>
              <a:t>Centralized key lifecycle management</a:t>
            </a:r>
          </a:p>
          <a:p>
            <a:pPr>
              <a:spcAft>
                <a:spcPts val="600"/>
              </a:spcAft>
            </a:pPr>
            <a:r>
              <a:rPr lang="en-US" sz="1300" b="1" dirty="0" err="1" smtClean="0"/>
              <a:t>SafeNet</a:t>
            </a:r>
            <a:r>
              <a:rPr lang="en-US" sz="1300" b="1" dirty="0" smtClean="0"/>
              <a:t> Virtual </a:t>
            </a:r>
            <a:r>
              <a:rPr lang="en-US" sz="1300" b="1" dirty="0" err="1" smtClean="0"/>
              <a:t>KeySecure</a:t>
            </a:r>
            <a:r>
              <a:rPr lang="en-US" sz="1200" dirty="0" smtClean="0"/>
              <a:t/>
            </a:r>
            <a:br>
              <a:rPr lang="en-US" sz="1200" dirty="0" smtClean="0"/>
            </a:br>
            <a:r>
              <a:rPr lang="en-US" sz="1000" dirty="0" smtClean="0"/>
              <a:t>Centralized key lifecycle management available as a hardened virtual appliance</a:t>
            </a:r>
          </a:p>
          <a:p>
            <a:pPr>
              <a:spcAft>
                <a:spcPts val="600"/>
              </a:spcAft>
            </a:pPr>
            <a:r>
              <a:rPr lang="en-US" sz="1300" b="1" dirty="0" err="1" smtClean="0"/>
              <a:t>SafeNet</a:t>
            </a:r>
            <a:r>
              <a:rPr lang="en-US" sz="1300" b="1" dirty="0" smtClean="0"/>
              <a:t> Luna HSM</a:t>
            </a:r>
            <a:r>
              <a:rPr lang="en-US" sz="1200" b="1" dirty="0" smtClean="0"/>
              <a:t/>
            </a:r>
            <a:br>
              <a:rPr lang="en-US" sz="1200" b="1" dirty="0" smtClean="0"/>
            </a:br>
            <a:r>
              <a:rPr lang="en-US" sz="1000" dirty="0" smtClean="0"/>
              <a:t>High assurance key protection</a:t>
            </a:r>
          </a:p>
          <a:p>
            <a:pPr>
              <a:spcAft>
                <a:spcPts val="600"/>
              </a:spcAft>
            </a:pPr>
            <a:r>
              <a:rPr lang="en-US" sz="1300" b="1" dirty="0" err="1" smtClean="0"/>
              <a:t>SafeNet</a:t>
            </a:r>
            <a:r>
              <a:rPr lang="en-US" sz="1300" b="1" dirty="0" smtClean="0"/>
              <a:t> Payment HSM</a:t>
            </a:r>
            <a:r>
              <a:rPr lang="en-US" sz="1200" dirty="0" smtClean="0"/>
              <a:t/>
            </a:r>
            <a:br>
              <a:rPr lang="en-US" sz="1200" dirty="0" smtClean="0"/>
            </a:br>
            <a:r>
              <a:rPr lang="en-US" sz="1000" dirty="0" smtClean="0"/>
              <a:t>Hardware </a:t>
            </a:r>
            <a:r>
              <a:rPr lang="en-US" sz="1000" dirty="0"/>
              <a:t>security module for financial </a:t>
            </a:r>
            <a:r>
              <a:rPr lang="en-US" sz="1000" dirty="0" smtClean="0"/>
              <a:t>transactions</a:t>
            </a:r>
          </a:p>
          <a:p>
            <a:pPr>
              <a:spcAft>
                <a:spcPts val="600"/>
              </a:spcAft>
            </a:pPr>
            <a:r>
              <a:rPr lang="en-US" sz="1300" b="1" dirty="0" err="1" smtClean="0"/>
              <a:t>SafeNet</a:t>
            </a:r>
            <a:r>
              <a:rPr lang="en-US" sz="1300" b="1" dirty="0" smtClean="0"/>
              <a:t> </a:t>
            </a:r>
            <a:r>
              <a:rPr lang="en-US" sz="1300" b="1" dirty="0" err="1" smtClean="0"/>
              <a:t>ProtectServer</a:t>
            </a:r>
            <a:r>
              <a:rPr lang="en-US" sz="1200" dirty="0" smtClean="0"/>
              <a:t/>
            </a:r>
            <a:br>
              <a:rPr lang="en-US" sz="1200" dirty="0" smtClean="0"/>
            </a:br>
            <a:r>
              <a:rPr lang="en-US" sz="1000" dirty="0" smtClean="0"/>
              <a:t>Hardware security module for server &amp; web apps</a:t>
            </a:r>
          </a:p>
          <a:p>
            <a:pPr>
              <a:spcAft>
                <a:spcPts val="600"/>
              </a:spcAft>
            </a:pPr>
            <a:r>
              <a:rPr lang="en-US" sz="1300" b="1" dirty="0" err="1" smtClean="0"/>
              <a:t>SafeNet</a:t>
            </a:r>
            <a:r>
              <a:rPr lang="en-US" sz="1300" b="1" dirty="0" smtClean="0"/>
              <a:t> </a:t>
            </a:r>
            <a:r>
              <a:rPr lang="en-US" sz="1300" b="1" dirty="0" err="1" smtClean="0"/>
              <a:t>CryptoCommand</a:t>
            </a:r>
            <a:r>
              <a:rPr lang="en-US" sz="1300" b="1" dirty="0" smtClean="0"/>
              <a:t> Center</a:t>
            </a:r>
            <a:r>
              <a:rPr lang="en-US" sz="1200" dirty="0" smtClean="0"/>
              <a:t/>
            </a:r>
            <a:br>
              <a:rPr lang="en-US" sz="1200" dirty="0" smtClean="0"/>
            </a:br>
            <a:r>
              <a:rPr lang="en-US" sz="1000" dirty="0" smtClean="0"/>
              <a:t>Hardware security module orchestration</a:t>
            </a:r>
            <a:endParaRPr lang="en-US" sz="1400" dirty="0"/>
          </a:p>
        </p:txBody>
      </p:sp>
      <p:sp>
        <p:nvSpPr>
          <p:cNvPr id="47" name="TextBox 46"/>
          <p:cNvSpPr txBox="1"/>
          <p:nvPr/>
        </p:nvSpPr>
        <p:spPr>
          <a:xfrm>
            <a:off x="6732829" y="1469349"/>
            <a:ext cx="3909657" cy="2600712"/>
          </a:xfrm>
          <a:prstGeom prst="rect">
            <a:avLst/>
          </a:prstGeom>
          <a:noFill/>
        </p:spPr>
        <p:txBody>
          <a:bodyPr wrap="square" rtlCol="0">
            <a:spAutoFit/>
          </a:bodyPr>
          <a:lstStyle/>
          <a:p>
            <a:pPr>
              <a:spcAft>
                <a:spcPts val="600"/>
              </a:spcAft>
            </a:pPr>
            <a:r>
              <a:rPr lang="en-US" sz="1300" b="1" dirty="0" err="1" smtClean="0"/>
              <a:t>SafeNet</a:t>
            </a:r>
            <a:r>
              <a:rPr lang="en-US" sz="1300" b="1" dirty="0" smtClean="0"/>
              <a:t> </a:t>
            </a:r>
            <a:r>
              <a:rPr lang="en-US" sz="1300" b="1" dirty="0" err="1" smtClean="0"/>
              <a:t>ProtectV</a:t>
            </a:r>
            <a:r>
              <a:rPr lang="en-US" sz="1200" dirty="0" smtClean="0"/>
              <a:t/>
            </a:r>
            <a:br>
              <a:rPr lang="en-US" sz="1200" dirty="0" smtClean="0"/>
            </a:br>
            <a:r>
              <a:rPr lang="en-US" sz="1000" dirty="0" smtClean="0"/>
              <a:t>Full disk encryption for VMs/cloud instances/bare metal servers</a:t>
            </a:r>
          </a:p>
          <a:p>
            <a:pPr>
              <a:spcAft>
                <a:spcPts val="600"/>
              </a:spcAft>
            </a:pPr>
            <a:r>
              <a:rPr lang="en-US" sz="1300" b="1" dirty="0" err="1" smtClean="0"/>
              <a:t>SafeNet</a:t>
            </a:r>
            <a:r>
              <a:rPr lang="en-US" sz="1300" b="1" dirty="0" smtClean="0"/>
              <a:t> </a:t>
            </a:r>
            <a:r>
              <a:rPr lang="en-US" sz="1300" b="1" dirty="0" err="1" smtClean="0"/>
              <a:t>ProtectFile</a:t>
            </a:r>
            <a:r>
              <a:rPr lang="en-US" sz="1200" dirty="0" smtClean="0"/>
              <a:t/>
            </a:r>
            <a:br>
              <a:rPr lang="en-US" sz="1200" dirty="0" smtClean="0"/>
            </a:br>
            <a:r>
              <a:rPr lang="en-US" sz="1000" dirty="0" smtClean="0"/>
              <a:t>File system-level encryption</a:t>
            </a:r>
          </a:p>
          <a:p>
            <a:pPr>
              <a:spcAft>
                <a:spcPts val="600"/>
              </a:spcAft>
            </a:pPr>
            <a:r>
              <a:rPr lang="en-US" sz="1300" b="1" dirty="0" err="1" smtClean="0"/>
              <a:t>SafeNet</a:t>
            </a:r>
            <a:r>
              <a:rPr lang="en-US" sz="1300" b="1" dirty="0" smtClean="0"/>
              <a:t> </a:t>
            </a:r>
            <a:r>
              <a:rPr lang="en-US" sz="1300" b="1" dirty="0" err="1" smtClean="0"/>
              <a:t>ProtectApp</a:t>
            </a:r>
            <a:r>
              <a:rPr lang="en-US" sz="1200" dirty="0" smtClean="0"/>
              <a:t/>
            </a:r>
            <a:br>
              <a:rPr lang="en-US" sz="1200" dirty="0" smtClean="0"/>
            </a:br>
            <a:r>
              <a:rPr lang="en-US" sz="1000" dirty="0" smtClean="0"/>
              <a:t>Application-level encryption</a:t>
            </a:r>
          </a:p>
          <a:p>
            <a:pPr>
              <a:spcAft>
                <a:spcPts val="600"/>
              </a:spcAft>
            </a:pPr>
            <a:r>
              <a:rPr lang="en-US" sz="1300" b="1" dirty="0" err="1" smtClean="0"/>
              <a:t>SafeNet</a:t>
            </a:r>
            <a:r>
              <a:rPr lang="en-US" sz="1300" b="1" dirty="0" smtClean="0"/>
              <a:t> </a:t>
            </a:r>
            <a:r>
              <a:rPr lang="en-US" sz="1300" b="1" dirty="0" err="1" smtClean="0"/>
              <a:t>ProtectDB</a:t>
            </a:r>
            <a:r>
              <a:rPr lang="en-US" sz="1200" dirty="0" smtClean="0"/>
              <a:t/>
            </a:r>
            <a:br>
              <a:rPr lang="en-US" sz="1200" dirty="0" smtClean="0"/>
            </a:br>
            <a:r>
              <a:rPr lang="en-US" sz="1000" dirty="0" smtClean="0"/>
              <a:t>Column-level encryption</a:t>
            </a:r>
          </a:p>
          <a:p>
            <a:pPr>
              <a:spcAft>
                <a:spcPts val="600"/>
              </a:spcAft>
            </a:pPr>
            <a:r>
              <a:rPr lang="en-US" sz="1300" b="1" dirty="0" err="1" smtClean="0"/>
              <a:t>SafeNet</a:t>
            </a:r>
            <a:r>
              <a:rPr lang="en-US" sz="1300" b="1" dirty="0" smtClean="0"/>
              <a:t> Tokenization</a:t>
            </a:r>
            <a:r>
              <a:rPr lang="en-US" sz="1200" dirty="0" smtClean="0"/>
              <a:t/>
            </a:r>
            <a:br>
              <a:rPr lang="en-US" sz="1200" dirty="0" smtClean="0"/>
            </a:br>
            <a:r>
              <a:rPr lang="en-US" sz="1000" dirty="0" smtClean="0"/>
              <a:t>Application-level tokenization</a:t>
            </a:r>
          </a:p>
          <a:p>
            <a:pPr>
              <a:spcAft>
                <a:spcPts val="600"/>
              </a:spcAft>
            </a:pPr>
            <a:r>
              <a:rPr lang="en-US" sz="1300" b="1" dirty="0" err="1" smtClean="0"/>
              <a:t>SafeNet</a:t>
            </a:r>
            <a:r>
              <a:rPr lang="en-US" sz="1300" b="1" dirty="0" smtClean="0"/>
              <a:t> High Speed </a:t>
            </a:r>
            <a:r>
              <a:rPr lang="en-US" sz="1300" b="1" dirty="0" err="1" smtClean="0"/>
              <a:t>Encryptors</a:t>
            </a:r>
            <a:r>
              <a:rPr lang="en-US" sz="1200" dirty="0" smtClean="0"/>
              <a:t/>
            </a:r>
            <a:br>
              <a:rPr lang="en-US" sz="1200" dirty="0" smtClean="0"/>
            </a:br>
            <a:r>
              <a:rPr lang="en-US" sz="1000" dirty="0"/>
              <a:t>High-assurance certified Layer 2 encryption</a:t>
            </a:r>
          </a:p>
        </p:txBody>
      </p:sp>
      <p:sp>
        <p:nvSpPr>
          <p:cNvPr id="73" name="TextBox 72"/>
          <p:cNvSpPr txBox="1"/>
          <p:nvPr/>
        </p:nvSpPr>
        <p:spPr>
          <a:xfrm>
            <a:off x="1544941" y="4989580"/>
            <a:ext cx="4764189" cy="877163"/>
          </a:xfrm>
          <a:prstGeom prst="rect">
            <a:avLst/>
          </a:prstGeom>
          <a:noFill/>
        </p:spPr>
        <p:txBody>
          <a:bodyPr wrap="square" rtlCol="0">
            <a:spAutoFit/>
          </a:bodyPr>
          <a:lstStyle/>
          <a:p>
            <a:pPr>
              <a:spcBef>
                <a:spcPts val="600"/>
              </a:spcBef>
            </a:pPr>
            <a:r>
              <a:rPr lang="en-US" sz="1300" b="1" dirty="0" err="1" smtClean="0"/>
              <a:t>SafeNet</a:t>
            </a:r>
            <a:r>
              <a:rPr lang="en-US" sz="1300" b="1" dirty="0" smtClean="0"/>
              <a:t> </a:t>
            </a:r>
            <a:r>
              <a:rPr lang="en-US" sz="1300" b="1" dirty="0"/>
              <a:t>HSM On </a:t>
            </a:r>
            <a:r>
              <a:rPr lang="en-US" sz="1300" b="1" dirty="0" smtClean="0"/>
              <a:t>Demand</a:t>
            </a:r>
            <a:br>
              <a:rPr lang="en-US" sz="1300" b="1" dirty="0" smtClean="0"/>
            </a:br>
            <a:r>
              <a:rPr lang="en-US" sz="1000" dirty="0" smtClean="0"/>
              <a:t>Cryptographic </a:t>
            </a:r>
            <a:r>
              <a:rPr lang="en-US" sz="1000" dirty="0"/>
              <a:t>key generation, storage, and management</a:t>
            </a:r>
          </a:p>
          <a:p>
            <a:pPr>
              <a:spcBef>
                <a:spcPts val="600"/>
              </a:spcBef>
            </a:pPr>
            <a:r>
              <a:rPr lang="en-US" sz="1300" b="1" dirty="0" err="1"/>
              <a:t>SafeNet</a:t>
            </a:r>
            <a:r>
              <a:rPr lang="en-US" sz="1300" b="1" dirty="0"/>
              <a:t> Key Management On </a:t>
            </a:r>
            <a:r>
              <a:rPr lang="en-US" sz="1300" b="1" dirty="0" smtClean="0"/>
              <a:t>Demand (Coming soon)</a:t>
            </a:r>
            <a:br>
              <a:rPr lang="en-US" sz="1300" b="1" dirty="0" smtClean="0"/>
            </a:br>
            <a:r>
              <a:rPr lang="en-US" sz="1000" dirty="0" smtClean="0"/>
              <a:t>KMIP </a:t>
            </a:r>
            <a:r>
              <a:rPr lang="en-US" sz="1000" dirty="0"/>
              <a:t>and key brokering </a:t>
            </a:r>
            <a:r>
              <a:rPr lang="en-US" sz="1000" dirty="0" smtClean="0"/>
              <a:t>services</a:t>
            </a:r>
            <a:endParaRPr lang="en-US" sz="1000" dirty="0"/>
          </a:p>
        </p:txBody>
      </p:sp>
      <p:pic>
        <p:nvPicPr>
          <p:cNvPr id="74" name="Picture 7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621639" y="5834744"/>
            <a:ext cx="548640" cy="385345"/>
          </a:xfrm>
          <a:prstGeom prst="rect">
            <a:avLst/>
          </a:prstGeom>
        </p:spPr>
      </p:pic>
      <p:sp>
        <p:nvSpPr>
          <p:cNvPr id="21" name="Rectangle 20"/>
          <p:cNvSpPr/>
          <p:nvPr/>
        </p:nvSpPr>
        <p:spPr>
          <a:xfrm>
            <a:off x="6309130" y="1037498"/>
            <a:ext cx="5273269" cy="365760"/>
          </a:xfrm>
          <a:prstGeom prst="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1600" b="1" dirty="0" smtClean="0"/>
              <a:t>    Encryption</a:t>
            </a:r>
            <a:endParaRPr lang="en-US" sz="1600" b="1" dirty="0"/>
          </a:p>
        </p:txBody>
      </p:sp>
      <p:sp>
        <p:nvSpPr>
          <p:cNvPr id="23" name="Rectangle 22"/>
          <p:cNvSpPr/>
          <p:nvPr/>
        </p:nvSpPr>
        <p:spPr>
          <a:xfrm>
            <a:off x="1176313" y="1037498"/>
            <a:ext cx="5143735" cy="365760"/>
          </a:xfrm>
          <a:prstGeom prst="rect">
            <a:avLst/>
          </a:prstGeom>
          <a:solidFill>
            <a:srgbClr val="4C196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1600" b="1" dirty="0" smtClean="0"/>
              <a:t>   Key Management &amp; Crypto Operations</a:t>
            </a:r>
            <a:endParaRPr lang="en-US" sz="1600" b="1" dirty="0"/>
          </a:p>
        </p:txBody>
      </p:sp>
      <p:pic>
        <p:nvPicPr>
          <p:cNvPr id="25" name="Image 8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8878" y="4608439"/>
            <a:ext cx="3577558" cy="2258439"/>
          </a:xfrm>
          <a:prstGeom prst="rect">
            <a:avLst/>
          </a:prstGeom>
        </p:spPr>
      </p:pic>
      <p:cxnSp>
        <p:nvCxnSpPr>
          <p:cNvPr id="6" name="Straight Connector 5"/>
          <p:cNvCxnSpPr/>
          <p:nvPr/>
        </p:nvCxnSpPr>
        <p:spPr>
          <a:xfrm flipH="1">
            <a:off x="6101421" y="1036236"/>
            <a:ext cx="6416" cy="3227322"/>
          </a:xfrm>
          <a:prstGeom prst="line">
            <a:avLst/>
          </a:prstGeom>
          <a:ln w="31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242694" y="4525624"/>
            <a:ext cx="5143735" cy="36576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1600" b="1" dirty="0" smtClean="0">
                <a:solidFill>
                  <a:srgbClr val="4C1964"/>
                </a:solidFill>
              </a:rPr>
              <a:t>  </a:t>
            </a:r>
            <a:r>
              <a:rPr lang="en-US" sz="1600" b="1" dirty="0" err="1" smtClean="0">
                <a:solidFill>
                  <a:srgbClr val="4C1964"/>
                </a:solidFill>
              </a:rPr>
              <a:t>SafeNet</a:t>
            </a:r>
            <a:r>
              <a:rPr lang="en-US" sz="1600" b="1" dirty="0" smtClean="0">
                <a:solidFill>
                  <a:srgbClr val="4C1964"/>
                </a:solidFill>
              </a:rPr>
              <a:t> Data Protection On Demand</a:t>
            </a:r>
            <a:endParaRPr lang="en-US" sz="1600" b="1" dirty="0">
              <a:solidFill>
                <a:srgbClr val="4C1964"/>
              </a:solidFill>
            </a:endParaRPr>
          </a:p>
        </p:txBody>
      </p:sp>
      <p:sp>
        <p:nvSpPr>
          <p:cNvPr id="22" name="TextBox 21"/>
          <p:cNvSpPr txBox="1"/>
          <p:nvPr/>
        </p:nvSpPr>
        <p:spPr>
          <a:xfrm rot="16200000">
            <a:off x="-707882" y="2366434"/>
            <a:ext cx="3227323" cy="566928"/>
          </a:xfrm>
          <a:prstGeom prst="round1Rect">
            <a:avLst/>
          </a:prstGeom>
          <a:solidFill>
            <a:srgbClr val="4C1964"/>
          </a:solidFill>
        </p:spPr>
        <p:txBody>
          <a:bodyPr wrap="square" lIns="274320" rtlCol="0" anchor="ctr">
            <a:spAutoFit/>
          </a:bodyPr>
          <a:lstStyle/>
          <a:p>
            <a:pPr algn="ctr"/>
            <a:r>
              <a:rPr lang="en-US" sz="1600" b="1" dirty="0" smtClean="0">
                <a:solidFill>
                  <a:schemeClr val="bg1"/>
                </a:solidFill>
              </a:rPr>
              <a:t>ON-PREMISES</a:t>
            </a:r>
          </a:p>
          <a:p>
            <a:pPr algn="ctr"/>
            <a:r>
              <a:rPr lang="en-US" sz="1400" dirty="0" smtClean="0">
                <a:solidFill>
                  <a:schemeClr val="bg1"/>
                </a:solidFill>
              </a:rPr>
              <a:t>Hardware &amp; Software</a:t>
            </a:r>
          </a:p>
        </p:txBody>
      </p:sp>
      <p:pic>
        <p:nvPicPr>
          <p:cNvPr id="91" name="Picture 90"/>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29302" t="22484" r="27915" b="25762"/>
          <a:stretch/>
        </p:blipFill>
        <p:spPr>
          <a:xfrm rot="16200000">
            <a:off x="650962" y="3647827"/>
            <a:ext cx="489993" cy="592735"/>
          </a:xfrm>
          <a:prstGeom prst="rect">
            <a:avLst/>
          </a:prstGeom>
        </p:spPr>
      </p:pic>
    </p:spTree>
    <p:extLst>
      <p:ext uri="{BB962C8B-B14F-4D97-AF65-F5344CB8AC3E}">
        <p14:creationId xmlns:p14="http://schemas.microsoft.com/office/powerpoint/2010/main" val="29067979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a:xfrm>
            <a:off x="780342" y="1557114"/>
            <a:ext cx="10912416" cy="4167411"/>
          </a:xfrm>
          <a:prstGeom prst="rect">
            <a:avLst/>
          </a:prstGeom>
          <a:gradFill flip="none" rotWithShape="1">
            <a:gsLst>
              <a:gs pos="0">
                <a:schemeClr val="bg1">
                  <a:lumMod val="95000"/>
                </a:schemeClr>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p:txBody>
          <a:bodyPr>
            <a:normAutofit fontScale="90000"/>
          </a:bodyPr>
          <a:lstStyle/>
          <a:p>
            <a:r>
              <a:rPr lang="en-US" dirty="0" err="1" smtClean="0"/>
              <a:t>SafeNet</a:t>
            </a:r>
            <a:r>
              <a:rPr lang="en-US" dirty="0" smtClean="0"/>
              <a:t> Identity and Access Management Solutions</a:t>
            </a:r>
            <a:endParaRPr lang="en-US" dirty="0"/>
          </a:p>
        </p:txBody>
      </p:sp>
      <p:sp>
        <p:nvSpPr>
          <p:cNvPr id="4" name="Rectangle 3"/>
          <p:cNvSpPr/>
          <p:nvPr/>
        </p:nvSpPr>
        <p:spPr>
          <a:xfrm>
            <a:off x="1225995" y="1557115"/>
            <a:ext cx="3657600" cy="4167410"/>
          </a:xfrm>
          <a:prstGeom prst="rect">
            <a:avLst/>
          </a:prstGeom>
          <a:solidFill>
            <a:schemeClr val="bg1"/>
          </a:solid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6200000">
            <a:off x="-1029043" y="3366500"/>
            <a:ext cx="4167412" cy="548640"/>
          </a:xfrm>
          <a:prstGeom prst="round1Rect">
            <a:avLst/>
          </a:prstGeom>
          <a:solidFill>
            <a:srgbClr val="4C1964"/>
          </a:solidFill>
        </p:spPr>
        <p:txBody>
          <a:bodyPr wrap="square" lIns="274320" rtlCol="0" anchor="ctr">
            <a:spAutoFit/>
          </a:bodyPr>
          <a:lstStyle/>
          <a:p>
            <a:pPr algn="ctr"/>
            <a:r>
              <a:rPr lang="en-US" sz="1600" b="1" dirty="0" smtClean="0">
                <a:solidFill>
                  <a:schemeClr val="bg1"/>
                </a:solidFill>
              </a:rPr>
              <a:t>CREDENTIAL MANAGEMENT</a:t>
            </a:r>
          </a:p>
        </p:txBody>
      </p:sp>
      <p:sp>
        <p:nvSpPr>
          <p:cNvPr id="29" name="TextBox 28"/>
          <p:cNvSpPr txBox="1"/>
          <p:nvPr/>
        </p:nvSpPr>
        <p:spPr>
          <a:xfrm>
            <a:off x="1678672" y="2735320"/>
            <a:ext cx="2752246"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High Assurance Authentication</a:t>
            </a:r>
          </a:p>
          <a:p>
            <a:pPr marL="171450" indent="-171450">
              <a:buFont typeface="Arial" panose="020B0604020202020204" pitchFamily="34" charset="0"/>
              <a:buChar char="•"/>
            </a:pPr>
            <a:r>
              <a:rPr lang="en-US" sz="1200" dirty="0" smtClean="0"/>
              <a:t>Converged Badge</a:t>
            </a:r>
          </a:p>
          <a:p>
            <a:pPr marL="171450" indent="-171450">
              <a:buFont typeface="Arial" panose="020B0604020202020204" pitchFamily="34" charset="0"/>
              <a:buChar char="•"/>
            </a:pPr>
            <a:r>
              <a:rPr lang="en-US" sz="1200" dirty="0" smtClean="0"/>
              <a:t>Digital Signing </a:t>
            </a:r>
          </a:p>
          <a:p>
            <a:pPr marL="171450" indent="-171450">
              <a:buFont typeface="Arial" panose="020B0604020202020204" pitchFamily="34" charset="0"/>
              <a:buChar char="•"/>
            </a:pPr>
            <a:r>
              <a:rPr lang="en-US" sz="1200" dirty="0" smtClean="0"/>
              <a:t>Email Encryption </a:t>
            </a:r>
          </a:p>
          <a:p>
            <a:pPr marL="171450" indent="-171450">
              <a:buFont typeface="Arial" panose="020B0604020202020204" pitchFamily="34" charset="0"/>
              <a:buChar char="•"/>
            </a:pPr>
            <a:r>
              <a:rPr lang="en-US" sz="1200" dirty="0" smtClean="0"/>
              <a:t>Pre-boot Authentication </a:t>
            </a:r>
          </a:p>
          <a:p>
            <a:r>
              <a:rPr lang="en-US" sz="1200" dirty="0" smtClean="0"/>
              <a:t> </a:t>
            </a:r>
          </a:p>
        </p:txBody>
      </p:sp>
      <p:grpSp>
        <p:nvGrpSpPr>
          <p:cNvPr id="6" name="Group 5"/>
          <p:cNvGrpSpPr/>
          <p:nvPr/>
        </p:nvGrpSpPr>
        <p:grpSpPr>
          <a:xfrm>
            <a:off x="2057764" y="4173814"/>
            <a:ext cx="1994062" cy="1253530"/>
            <a:chOff x="1821117" y="2738627"/>
            <a:chExt cx="1994062" cy="1253530"/>
          </a:xfrm>
        </p:grpSpPr>
        <p:pic>
          <p:nvPicPr>
            <p:cNvPr id="31" name="Picture 3"/>
            <p:cNvPicPr>
              <a:picLocks noChangeAspect="1" noChangeArrowheads="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24034" y="2738627"/>
              <a:ext cx="885398" cy="62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237569" y="2760721"/>
              <a:ext cx="577610" cy="577610"/>
            </a:xfrm>
            <a:prstGeom prst="rect">
              <a:avLst/>
            </a:prstGeom>
          </p:spPr>
        </p:pic>
        <p:pic>
          <p:nvPicPr>
            <p:cNvPr id="33" name="Picture 32"/>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821117" y="2780255"/>
              <a:ext cx="662262" cy="538543"/>
            </a:xfrm>
            <a:prstGeom prst="rect">
              <a:avLst/>
            </a:prstGeom>
          </p:spPr>
        </p:pic>
        <p:pic>
          <p:nvPicPr>
            <p:cNvPr id="34" name="Picture 33"/>
            <p:cNvPicPr>
              <a:picLocks noChangeAspect="1"/>
            </p:cNvPicPr>
            <p:nvPr/>
          </p:nvPicPr>
          <p:blipFill>
            <a:blip r:embed="rId6" cstate="email">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144666" y="3491775"/>
              <a:ext cx="703663" cy="500382"/>
            </a:xfrm>
            <a:prstGeom prst="rect">
              <a:avLst/>
            </a:prstGeom>
          </p:spPr>
        </p:pic>
        <p:pic>
          <p:nvPicPr>
            <p:cNvPr id="35" name="Picture 34"/>
            <p:cNvPicPr>
              <a:picLocks noChangeAspect="1"/>
            </p:cNvPicPr>
            <p:nvPr/>
          </p:nvPicPr>
          <p:blipFill>
            <a:blip r:embed="rId7" cstate="email">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960625" y="3539584"/>
              <a:ext cx="517470" cy="334713"/>
            </a:xfrm>
            <a:prstGeom prst="rect">
              <a:avLst/>
            </a:prstGeom>
          </p:spPr>
        </p:pic>
      </p:grpSp>
      <p:grpSp>
        <p:nvGrpSpPr>
          <p:cNvPr id="3" name="Group 2"/>
          <p:cNvGrpSpPr/>
          <p:nvPr/>
        </p:nvGrpSpPr>
        <p:grpSpPr>
          <a:xfrm>
            <a:off x="1456834" y="1904420"/>
            <a:ext cx="3195922" cy="592735"/>
            <a:chOff x="1918909" y="3083445"/>
            <a:chExt cx="3195922" cy="592735"/>
          </a:xfrm>
        </p:grpSpPr>
        <p:pic>
          <p:nvPicPr>
            <p:cNvPr id="91" name="Picture 90"/>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9302" t="22484" r="27915" b="25762"/>
            <a:stretch/>
          </p:blipFill>
          <p:spPr>
            <a:xfrm>
              <a:off x="1918909" y="3083445"/>
              <a:ext cx="489993" cy="592735"/>
            </a:xfrm>
            <a:prstGeom prst="rect">
              <a:avLst/>
            </a:prstGeom>
          </p:spPr>
        </p:pic>
        <p:sp>
          <p:nvSpPr>
            <p:cNvPr id="36" name="TextBox 35"/>
            <p:cNvSpPr txBox="1"/>
            <p:nvPr/>
          </p:nvSpPr>
          <p:spPr>
            <a:xfrm>
              <a:off x="2352793" y="3114743"/>
              <a:ext cx="2762038" cy="523220"/>
            </a:xfrm>
            <a:prstGeom prst="rect">
              <a:avLst/>
            </a:prstGeom>
            <a:noFill/>
          </p:spPr>
          <p:txBody>
            <a:bodyPr wrap="none" rtlCol="0">
              <a:spAutoFit/>
            </a:bodyPr>
            <a:lstStyle/>
            <a:p>
              <a:r>
                <a:rPr lang="en-US" sz="1400" dirty="0" smtClean="0"/>
                <a:t>SafeNet Authentication Manager</a:t>
              </a:r>
            </a:p>
            <a:p>
              <a:r>
                <a:rPr lang="en-US" sz="1400" dirty="0" smtClean="0"/>
                <a:t>SafeNet Authentication Client</a:t>
              </a:r>
              <a:endParaRPr lang="en-US" sz="1400" dirty="0"/>
            </a:p>
          </p:txBody>
        </p:sp>
      </p:grpSp>
      <p:sp>
        <p:nvSpPr>
          <p:cNvPr id="42" name="Rectangle 41"/>
          <p:cNvSpPr/>
          <p:nvPr/>
        </p:nvSpPr>
        <p:spPr>
          <a:xfrm>
            <a:off x="8035158" y="1526725"/>
            <a:ext cx="3657600" cy="4197799"/>
          </a:xfrm>
          <a:prstGeom prst="rect">
            <a:avLst/>
          </a:prstGeom>
          <a:solidFill>
            <a:schemeClr val="bg1"/>
          </a:solid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8312393" y="1930850"/>
            <a:ext cx="3301929" cy="523220"/>
            <a:chOff x="2032222" y="5648461"/>
            <a:chExt cx="3301929" cy="523220"/>
          </a:xfrm>
        </p:grpSpPr>
        <p:pic>
          <p:nvPicPr>
            <p:cNvPr id="90" name="Picture 89"/>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32222" y="5668750"/>
              <a:ext cx="694234" cy="487605"/>
            </a:xfrm>
            <a:prstGeom prst="rect">
              <a:avLst/>
            </a:prstGeom>
          </p:spPr>
        </p:pic>
        <p:sp>
          <p:nvSpPr>
            <p:cNvPr id="41" name="TextBox 40"/>
            <p:cNvSpPr txBox="1"/>
            <p:nvPr/>
          </p:nvSpPr>
          <p:spPr>
            <a:xfrm>
              <a:off x="2679514" y="5648461"/>
              <a:ext cx="2654637" cy="523220"/>
            </a:xfrm>
            <a:prstGeom prst="rect">
              <a:avLst/>
            </a:prstGeom>
            <a:noFill/>
          </p:spPr>
          <p:txBody>
            <a:bodyPr wrap="none" rtlCol="0">
              <a:spAutoFit/>
            </a:bodyPr>
            <a:lstStyle/>
            <a:p>
              <a:r>
                <a:rPr lang="en-US" sz="1400" dirty="0" smtClean="0"/>
                <a:t>SafeNet Authentication Service</a:t>
              </a:r>
            </a:p>
            <a:p>
              <a:r>
                <a:rPr lang="en-US" sz="1400" dirty="0"/>
                <a:t>SafeNet Trusted </a:t>
              </a:r>
              <a:r>
                <a:rPr lang="en-US" sz="1400" dirty="0" smtClean="0"/>
                <a:t>Access</a:t>
              </a:r>
              <a:endParaRPr lang="en-US" sz="1400" dirty="0"/>
            </a:p>
          </p:txBody>
        </p:sp>
      </p:grpSp>
      <p:sp>
        <p:nvSpPr>
          <p:cNvPr id="38" name="TextBox 37"/>
          <p:cNvSpPr txBox="1"/>
          <p:nvPr/>
        </p:nvSpPr>
        <p:spPr>
          <a:xfrm>
            <a:off x="8959685" y="2842201"/>
            <a:ext cx="1933161"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Identity As A Service</a:t>
            </a:r>
          </a:p>
          <a:p>
            <a:pPr marL="171450" indent="-171450">
              <a:buFont typeface="Arial" panose="020B0604020202020204" pitchFamily="34" charset="0"/>
              <a:buChar char="•"/>
            </a:pPr>
            <a:r>
              <a:rPr lang="en-US" sz="1200" dirty="0" smtClean="0"/>
              <a:t>Single Sign On </a:t>
            </a:r>
          </a:p>
          <a:p>
            <a:pPr marL="171450" indent="-171450">
              <a:buFont typeface="Arial" panose="020B0604020202020204" pitchFamily="34" charset="0"/>
              <a:buChar char="•"/>
            </a:pPr>
            <a:r>
              <a:rPr lang="en-US" sz="1200" dirty="0" smtClean="0"/>
              <a:t>Access Management</a:t>
            </a:r>
            <a:endParaRPr lang="en-US" sz="1200" dirty="0"/>
          </a:p>
        </p:txBody>
      </p:sp>
      <p:pic>
        <p:nvPicPr>
          <p:cNvPr id="39" name="Picture 38"/>
          <p:cNvPicPr>
            <a:picLocks noChangeAspect="1"/>
          </p:cNvPicPr>
          <p:nvPr/>
        </p:nvPicPr>
        <p:blipFill>
          <a:blip r:embed="rId1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780813" y="4356190"/>
            <a:ext cx="1037288" cy="795590"/>
          </a:xfrm>
          <a:prstGeom prst="rect">
            <a:avLst/>
          </a:prstGeom>
        </p:spPr>
      </p:pic>
      <p:pic>
        <p:nvPicPr>
          <p:cNvPr id="40" name="Picture 39"/>
          <p:cNvPicPr>
            <a:picLocks noChangeAspect="1"/>
          </p:cNvPicPr>
          <p:nvPr/>
        </p:nvPicPr>
        <p:blipFill>
          <a:blip r:embed="rId11">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976734" y="4439951"/>
            <a:ext cx="851680" cy="551889"/>
          </a:xfrm>
          <a:prstGeom prst="rect">
            <a:avLst/>
          </a:prstGeom>
        </p:spPr>
      </p:pic>
      <p:sp>
        <p:nvSpPr>
          <p:cNvPr id="54" name="TextBox 53"/>
          <p:cNvSpPr txBox="1"/>
          <p:nvPr/>
        </p:nvSpPr>
        <p:spPr>
          <a:xfrm>
            <a:off x="4991914" y="3335484"/>
            <a:ext cx="2642721" cy="492443"/>
          </a:xfrm>
          <a:prstGeom prst="rect">
            <a:avLst/>
          </a:prstGeom>
          <a:noFill/>
        </p:spPr>
        <p:txBody>
          <a:bodyPr wrap="square" rtlCol="0">
            <a:spAutoFit/>
          </a:bodyPr>
          <a:lstStyle/>
          <a:p>
            <a:pPr marL="171450" indent="-171450">
              <a:buFont typeface="Arial" panose="020B0604020202020204" pitchFamily="34" charset="0"/>
              <a:buChar char="•"/>
            </a:pPr>
            <a:r>
              <a:rPr lang="en-US" sz="1300" dirty="0" smtClean="0"/>
              <a:t>Authentication as a Service</a:t>
            </a:r>
          </a:p>
          <a:p>
            <a:pPr marL="171450" indent="-171450">
              <a:buFont typeface="Arial" panose="020B0604020202020204" pitchFamily="34" charset="0"/>
              <a:buChar char="•"/>
            </a:pPr>
            <a:r>
              <a:rPr lang="en-US" sz="1300" dirty="0" smtClean="0"/>
              <a:t>Context-based Authentication</a:t>
            </a:r>
            <a:endParaRPr lang="en-US" sz="1300" dirty="0"/>
          </a:p>
        </p:txBody>
      </p:sp>
      <p:sp>
        <p:nvSpPr>
          <p:cNvPr id="5" name="Rectangle 4"/>
          <p:cNvSpPr/>
          <p:nvPr/>
        </p:nvSpPr>
        <p:spPr>
          <a:xfrm>
            <a:off x="4874821" y="2598522"/>
            <a:ext cx="2927207" cy="635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Multi-factor</a:t>
            </a:r>
            <a:br>
              <a:rPr lang="en-US" dirty="0" smtClean="0"/>
            </a:br>
            <a:r>
              <a:rPr lang="en-US" dirty="0" smtClean="0"/>
              <a:t>Authentication</a:t>
            </a:r>
            <a:endParaRPr lang="en-US" dirty="0"/>
          </a:p>
        </p:txBody>
      </p:sp>
      <p:sp>
        <p:nvSpPr>
          <p:cNvPr id="43" name="TextBox 42"/>
          <p:cNvSpPr txBox="1"/>
          <p:nvPr/>
        </p:nvSpPr>
        <p:spPr>
          <a:xfrm rot="16200000">
            <a:off x="5975012" y="3351305"/>
            <a:ext cx="4197800" cy="548640"/>
          </a:xfrm>
          <a:prstGeom prst="round1Rect">
            <a:avLst/>
          </a:prstGeom>
          <a:solidFill>
            <a:srgbClr val="4C1964"/>
          </a:solidFill>
        </p:spPr>
        <p:txBody>
          <a:bodyPr wrap="square" lIns="274320" rtlCol="0" anchor="ctr">
            <a:spAutoFit/>
          </a:bodyPr>
          <a:lstStyle/>
          <a:p>
            <a:pPr algn="ctr"/>
            <a:r>
              <a:rPr lang="en-US" sz="1600" b="1" dirty="0" smtClean="0">
                <a:solidFill>
                  <a:schemeClr val="bg1"/>
                </a:solidFill>
              </a:rPr>
              <a:t>ACCESS MANAGEMENT</a:t>
            </a:r>
          </a:p>
        </p:txBody>
      </p:sp>
      <p:pic>
        <p:nvPicPr>
          <p:cNvPr id="37" name="Image 8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06518" y="4173814"/>
            <a:ext cx="3270152" cy="2064380"/>
          </a:xfrm>
          <a:prstGeom prst="rect">
            <a:avLst/>
          </a:prstGeom>
        </p:spPr>
      </p:pic>
    </p:spTree>
    <p:extLst>
      <p:ext uri="{BB962C8B-B14F-4D97-AF65-F5344CB8AC3E}">
        <p14:creationId xmlns:p14="http://schemas.microsoft.com/office/powerpoint/2010/main" val="969955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7102125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04563" y="865924"/>
            <a:ext cx="10527530" cy="484960"/>
          </a:xfrm>
        </p:spPr>
        <p:txBody>
          <a:bodyPr>
            <a:noAutofit/>
          </a:bodyPr>
          <a:lstStyle/>
          <a:p>
            <a:r>
              <a:rPr lang="en-US" dirty="0" smtClean="0"/>
              <a:t>The digital world is transforming the way your enterprise works</a:t>
            </a:r>
            <a:endParaRPr lang="en-US" dirty="0"/>
          </a:p>
        </p:txBody>
      </p:sp>
      <p:sp>
        <p:nvSpPr>
          <p:cNvPr id="3" name="Slide Number Placeholder 2"/>
          <p:cNvSpPr>
            <a:spLocks noGrp="1"/>
          </p:cNvSpPr>
          <p:nvPr>
            <p:ph type="sldNum" sz="quarter" idx="4"/>
          </p:nvPr>
        </p:nvSpPr>
        <p:spPr/>
        <p:txBody>
          <a:bodyPr/>
          <a:lstStyle/>
          <a:p>
            <a:fld id="{7F23323A-7B94-4B7E-998A-4CEB69289686}" type="slidenum">
              <a:rPr lang="en-GB" smtClean="0"/>
              <a:pPr/>
              <a:t>2</a:t>
            </a:fld>
            <a:endParaRPr lang="en-GB" dirty="0"/>
          </a:p>
        </p:txBody>
      </p:sp>
      <p:sp>
        <p:nvSpPr>
          <p:cNvPr id="5" name="Rectangle 4"/>
          <p:cNvSpPr/>
          <p:nvPr/>
        </p:nvSpPr>
        <p:spPr>
          <a:xfrm>
            <a:off x="0" y="1994278"/>
            <a:ext cx="12192000" cy="2759259"/>
          </a:xfrm>
          <a:prstGeom prst="rect">
            <a:avLst/>
          </a:prstGeom>
          <a:gradFill flip="none" rotWithShape="1">
            <a:gsLst>
              <a:gs pos="0">
                <a:srgbClr val="E5E6E7"/>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nvGrpSpPr>
          <p:cNvPr id="7" name="Grouper 18"/>
          <p:cNvGrpSpPr/>
          <p:nvPr/>
        </p:nvGrpSpPr>
        <p:grpSpPr>
          <a:xfrm>
            <a:off x="1563474" y="1843808"/>
            <a:ext cx="1609344" cy="2218944"/>
            <a:chOff x="3879423" y="2732707"/>
            <a:chExt cx="1207008" cy="1664208"/>
          </a:xfrm>
        </p:grpSpPr>
        <p:sp>
          <p:nvSpPr>
            <p:cNvPr id="8" name="Ellipse 8"/>
            <p:cNvSpPr/>
            <p:nvPr/>
          </p:nvSpPr>
          <p:spPr>
            <a:xfrm>
              <a:off x="3879423" y="2732707"/>
              <a:ext cx="1207008" cy="1664208"/>
            </a:xfrm>
            <a:custGeom>
              <a:avLst/>
              <a:gdLst>
                <a:gd name="connsiteX0" fmla="*/ 0 w 1145303"/>
                <a:gd name="connsiteY0" fmla="*/ 572652 h 1145303"/>
                <a:gd name="connsiteX1" fmla="*/ 572652 w 1145303"/>
                <a:gd name="connsiteY1" fmla="*/ 0 h 1145303"/>
                <a:gd name="connsiteX2" fmla="*/ 1145304 w 1145303"/>
                <a:gd name="connsiteY2" fmla="*/ 572652 h 1145303"/>
                <a:gd name="connsiteX3" fmla="*/ 572652 w 1145303"/>
                <a:gd name="connsiteY3" fmla="*/ 1145304 h 1145303"/>
                <a:gd name="connsiteX4" fmla="*/ 0 w 1145303"/>
                <a:gd name="connsiteY4" fmla="*/ 572652 h 1145303"/>
                <a:gd name="connsiteX0" fmla="*/ 0 w 1145304"/>
                <a:gd name="connsiteY0" fmla="*/ 572652 h 1145304"/>
                <a:gd name="connsiteX1" fmla="*/ 572652 w 1145304"/>
                <a:gd name="connsiteY1" fmla="*/ 0 h 1145304"/>
                <a:gd name="connsiteX2" fmla="*/ 1145304 w 1145304"/>
                <a:gd name="connsiteY2" fmla="*/ 572652 h 1145304"/>
                <a:gd name="connsiteX3" fmla="*/ 572652 w 1145304"/>
                <a:gd name="connsiteY3" fmla="*/ 1145304 h 1145304"/>
                <a:gd name="connsiteX4" fmla="*/ 0 w 1145304"/>
                <a:gd name="connsiteY4" fmla="*/ 572652 h 1145304"/>
                <a:gd name="connsiteX0" fmla="*/ 0 w 1145304"/>
                <a:gd name="connsiteY0" fmla="*/ 572652 h 1145304"/>
                <a:gd name="connsiteX1" fmla="*/ 572652 w 1145304"/>
                <a:gd name="connsiteY1" fmla="*/ 0 h 1145304"/>
                <a:gd name="connsiteX2" fmla="*/ 1145304 w 1145304"/>
                <a:gd name="connsiteY2" fmla="*/ 572652 h 1145304"/>
                <a:gd name="connsiteX3" fmla="*/ 572652 w 1145304"/>
                <a:gd name="connsiteY3" fmla="*/ 1145304 h 1145304"/>
                <a:gd name="connsiteX4" fmla="*/ 0 w 1145304"/>
                <a:gd name="connsiteY4" fmla="*/ 572652 h 1145304"/>
                <a:gd name="connsiteX0" fmla="*/ 0 w 1145304"/>
                <a:gd name="connsiteY0" fmla="*/ 572652 h 1145651"/>
                <a:gd name="connsiteX1" fmla="*/ 572652 w 1145304"/>
                <a:gd name="connsiteY1" fmla="*/ 0 h 1145651"/>
                <a:gd name="connsiteX2" fmla="*/ 1145304 w 1145304"/>
                <a:gd name="connsiteY2" fmla="*/ 572652 h 1145651"/>
                <a:gd name="connsiteX3" fmla="*/ 572652 w 1145304"/>
                <a:gd name="connsiteY3" fmla="*/ 1145304 h 1145651"/>
                <a:gd name="connsiteX4" fmla="*/ 0 w 1145304"/>
                <a:gd name="connsiteY4" fmla="*/ 572652 h 1145651"/>
                <a:gd name="connsiteX0" fmla="*/ 4 w 1145308"/>
                <a:gd name="connsiteY0" fmla="*/ 572652 h 1542300"/>
                <a:gd name="connsiteX1" fmla="*/ 572656 w 1145308"/>
                <a:gd name="connsiteY1" fmla="*/ 0 h 1542300"/>
                <a:gd name="connsiteX2" fmla="*/ 1145308 w 1145308"/>
                <a:gd name="connsiteY2" fmla="*/ 572652 h 1542300"/>
                <a:gd name="connsiteX3" fmla="*/ 561317 w 1145308"/>
                <a:gd name="connsiteY3" fmla="*/ 1542157 h 1542300"/>
                <a:gd name="connsiteX4" fmla="*/ 4 w 1145308"/>
                <a:gd name="connsiteY4" fmla="*/ 572652 h 1542300"/>
                <a:gd name="connsiteX0" fmla="*/ 2 w 1145306"/>
                <a:gd name="connsiteY0" fmla="*/ 572652 h 1583073"/>
                <a:gd name="connsiteX1" fmla="*/ 572654 w 1145306"/>
                <a:gd name="connsiteY1" fmla="*/ 0 h 1583073"/>
                <a:gd name="connsiteX2" fmla="*/ 1145306 w 1145306"/>
                <a:gd name="connsiteY2" fmla="*/ 572652 h 1583073"/>
                <a:gd name="connsiteX3" fmla="*/ 567140 w 1145306"/>
                <a:gd name="connsiteY3" fmla="*/ 1582938 h 1583073"/>
                <a:gd name="connsiteX4" fmla="*/ 2 w 1145306"/>
                <a:gd name="connsiteY4" fmla="*/ 572652 h 1583073"/>
                <a:gd name="connsiteX0" fmla="*/ 2 w 1145306"/>
                <a:gd name="connsiteY0" fmla="*/ 572652 h 1582938"/>
                <a:gd name="connsiteX1" fmla="*/ 572654 w 1145306"/>
                <a:gd name="connsiteY1" fmla="*/ 0 h 1582938"/>
                <a:gd name="connsiteX2" fmla="*/ 1145306 w 1145306"/>
                <a:gd name="connsiteY2" fmla="*/ 572652 h 1582938"/>
                <a:gd name="connsiteX3" fmla="*/ 567140 w 1145306"/>
                <a:gd name="connsiteY3" fmla="*/ 1582938 h 1582938"/>
                <a:gd name="connsiteX4" fmla="*/ 2 w 1145306"/>
                <a:gd name="connsiteY4" fmla="*/ 572652 h 1582938"/>
                <a:gd name="connsiteX0" fmla="*/ 2 w 1145306"/>
                <a:gd name="connsiteY0" fmla="*/ 572652 h 1582938"/>
                <a:gd name="connsiteX1" fmla="*/ 572654 w 1145306"/>
                <a:gd name="connsiteY1" fmla="*/ 0 h 1582938"/>
                <a:gd name="connsiteX2" fmla="*/ 1145306 w 1145306"/>
                <a:gd name="connsiteY2" fmla="*/ 572652 h 1582938"/>
                <a:gd name="connsiteX3" fmla="*/ 567140 w 1145306"/>
                <a:gd name="connsiteY3" fmla="*/ 1582938 h 1582938"/>
                <a:gd name="connsiteX4" fmla="*/ 2 w 1145306"/>
                <a:gd name="connsiteY4" fmla="*/ 572652 h 1582938"/>
                <a:gd name="connsiteX0" fmla="*/ 2 w 1145306"/>
                <a:gd name="connsiteY0" fmla="*/ 572652 h 1582938"/>
                <a:gd name="connsiteX1" fmla="*/ 572654 w 1145306"/>
                <a:gd name="connsiteY1" fmla="*/ 0 h 1582938"/>
                <a:gd name="connsiteX2" fmla="*/ 1145306 w 1145306"/>
                <a:gd name="connsiteY2" fmla="*/ 572652 h 1582938"/>
                <a:gd name="connsiteX3" fmla="*/ 567140 w 1145306"/>
                <a:gd name="connsiteY3" fmla="*/ 1582938 h 1582938"/>
                <a:gd name="connsiteX4" fmla="*/ 2 w 1145306"/>
                <a:gd name="connsiteY4" fmla="*/ 572652 h 15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306" h="1582938">
                  <a:moveTo>
                    <a:pt x="2" y="572652"/>
                  </a:moveTo>
                  <a:cubicBezTo>
                    <a:pt x="921" y="227267"/>
                    <a:pt x="256387" y="0"/>
                    <a:pt x="572654" y="0"/>
                  </a:cubicBezTo>
                  <a:cubicBezTo>
                    <a:pt x="888921" y="0"/>
                    <a:pt x="1145306" y="209778"/>
                    <a:pt x="1145306" y="572652"/>
                  </a:cubicBezTo>
                  <a:cubicBezTo>
                    <a:pt x="1145306" y="935526"/>
                    <a:pt x="565275" y="1582625"/>
                    <a:pt x="567140" y="1582938"/>
                  </a:cubicBezTo>
                  <a:cubicBezTo>
                    <a:pt x="569005" y="1583251"/>
                    <a:pt x="-917" y="918037"/>
                    <a:pt x="2" y="572652"/>
                  </a:cubicBezTo>
                  <a:close/>
                </a:path>
              </a:pathLst>
            </a:custGeom>
            <a:solidFill>
              <a:srgbClr val="FFFFFF"/>
            </a:solidFill>
            <a:ln>
              <a:solidFill>
                <a:srgbClr val="FA8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9" name="ZoneTexte 9"/>
            <p:cNvSpPr txBox="1"/>
            <p:nvPr/>
          </p:nvSpPr>
          <p:spPr>
            <a:xfrm>
              <a:off x="3943592" y="2968520"/>
              <a:ext cx="1080000" cy="1088952"/>
            </a:xfrm>
            <a:prstGeom prst="rect">
              <a:avLst/>
            </a:prstGeom>
            <a:noFill/>
          </p:spPr>
          <p:txBody>
            <a:bodyPr wrap="square" lIns="0" tIns="0" rIns="0" bIns="0" rtlCol="0">
              <a:spAutoFit/>
            </a:bodyPr>
            <a:lstStyle/>
            <a:p>
              <a:pPr algn="ctr">
                <a:spcAft>
                  <a:spcPts val="267"/>
                </a:spcAft>
              </a:pPr>
              <a:r>
                <a:rPr lang="fr-FR" sz="2933" b="1" dirty="0">
                  <a:solidFill>
                    <a:schemeClr val="tx2"/>
                  </a:solidFill>
                </a:rPr>
                <a:t>90%</a:t>
              </a:r>
            </a:p>
            <a:p>
              <a:pPr algn="ctr"/>
              <a:r>
                <a:rPr lang="fr-FR" sz="1067" dirty="0"/>
                <a:t>AMOUNT OF THE WORLD’S DATA CREATED IN </a:t>
              </a:r>
              <a:r>
                <a:rPr lang="fr-FR" sz="1067" dirty="0" smtClean="0"/>
                <a:t/>
              </a:r>
              <a:br>
                <a:rPr lang="fr-FR" sz="1067" dirty="0" smtClean="0"/>
              </a:br>
              <a:r>
                <a:rPr lang="fr-FR" sz="1067" dirty="0" smtClean="0"/>
                <a:t>LAST </a:t>
              </a:r>
              <a:r>
                <a:rPr lang="fr-FR" sz="1067" dirty="0"/>
                <a:t>TWO </a:t>
              </a:r>
              <a:r>
                <a:rPr lang="fr-FR" sz="1067" dirty="0" smtClean="0"/>
                <a:t/>
              </a:r>
              <a:br>
                <a:rPr lang="fr-FR" sz="1067" dirty="0" smtClean="0"/>
              </a:br>
              <a:r>
                <a:rPr lang="fr-FR" sz="1067" dirty="0" smtClean="0"/>
                <a:t>YEARS</a:t>
              </a:r>
              <a:r>
                <a:rPr lang="fr-FR" sz="1067" baseline="30000" dirty="0" smtClean="0"/>
                <a:t>1</a:t>
              </a:r>
              <a:endParaRPr lang="fr-FR" sz="1067" baseline="30000" dirty="0"/>
            </a:p>
            <a:p>
              <a:pPr algn="ctr">
                <a:lnSpc>
                  <a:spcPts val="1147"/>
                </a:lnSpc>
              </a:pPr>
              <a:endParaRPr lang="fr-FR" sz="1067" dirty="0"/>
            </a:p>
          </p:txBody>
        </p:sp>
      </p:grpSp>
      <p:grpSp>
        <p:nvGrpSpPr>
          <p:cNvPr id="39" name="Grouper 18"/>
          <p:cNvGrpSpPr/>
          <p:nvPr/>
        </p:nvGrpSpPr>
        <p:grpSpPr>
          <a:xfrm>
            <a:off x="5957047" y="1617730"/>
            <a:ext cx="1621536" cy="2218944"/>
            <a:chOff x="3879423" y="2732707"/>
            <a:chExt cx="1216152" cy="1664208"/>
          </a:xfrm>
        </p:grpSpPr>
        <p:sp>
          <p:nvSpPr>
            <p:cNvPr id="40" name="Ellipse 8"/>
            <p:cNvSpPr/>
            <p:nvPr/>
          </p:nvSpPr>
          <p:spPr>
            <a:xfrm>
              <a:off x="3879423" y="2732707"/>
              <a:ext cx="1216152" cy="1664208"/>
            </a:xfrm>
            <a:custGeom>
              <a:avLst/>
              <a:gdLst>
                <a:gd name="connsiteX0" fmla="*/ 0 w 1145303"/>
                <a:gd name="connsiteY0" fmla="*/ 572652 h 1145303"/>
                <a:gd name="connsiteX1" fmla="*/ 572652 w 1145303"/>
                <a:gd name="connsiteY1" fmla="*/ 0 h 1145303"/>
                <a:gd name="connsiteX2" fmla="*/ 1145304 w 1145303"/>
                <a:gd name="connsiteY2" fmla="*/ 572652 h 1145303"/>
                <a:gd name="connsiteX3" fmla="*/ 572652 w 1145303"/>
                <a:gd name="connsiteY3" fmla="*/ 1145304 h 1145303"/>
                <a:gd name="connsiteX4" fmla="*/ 0 w 1145303"/>
                <a:gd name="connsiteY4" fmla="*/ 572652 h 1145303"/>
                <a:gd name="connsiteX0" fmla="*/ 0 w 1145304"/>
                <a:gd name="connsiteY0" fmla="*/ 572652 h 1145304"/>
                <a:gd name="connsiteX1" fmla="*/ 572652 w 1145304"/>
                <a:gd name="connsiteY1" fmla="*/ 0 h 1145304"/>
                <a:gd name="connsiteX2" fmla="*/ 1145304 w 1145304"/>
                <a:gd name="connsiteY2" fmla="*/ 572652 h 1145304"/>
                <a:gd name="connsiteX3" fmla="*/ 572652 w 1145304"/>
                <a:gd name="connsiteY3" fmla="*/ 1145304 h 1145304"/>
                <a:gd name="connsiteX4" fmla="*/ 0 w 1145304"/>
                <a:gd name="connsiteY4" fmla="*/ 572652 h 1145304"/>
                <a:gd name="connsiteX0" fmla="*/ 0 w 1145304"/>
                <a:gd name="connsiteY0" fmla="*/ 572652 h 1145304"/>
                <a:gd name="connsiteX1" fmla="*/ 572652 w 1145304"/>
                <a:gd name="connsiteY1" fmla="*/ 0 h 1145304"/>
                <a:gd name="connsiteX2" fmla="*/ 1145304 w 1145304"/>
                <a:gd name="connsiteY2" fmla="*/ 572652 h 1145304"/>
                <a:gd name="connsiteX3" fmla="*/ 572652 w 1145304"/>
                <a:gd name="connsiteY3" fmla="*/ 1145304 h 1145304"/>
                <a:gd name="connsiteX4" fmla="*/ 0 w 1145304"/>
                <a:gd name="connsiteY4" fmla="*/ 572652 h 1145304"/>
                <a:gd name="connsiteX0" fmla="*/ 0 w 1145304"/>
                <a:gd name="connsiteY0" fmla="*/ 572652 h 1145651"/>
                <a:gd name="connsiteX1" fmla="*/ 572652 w 1145304"/>
                <a:gd name="connsiteY1" fmla="*/ 0 h 1145651"/>
                <a:gd name="connsiteX2" fmla="*/ 1145304 w 1145304"/>
                <a:gd name="connsiteY2" fmla="*/ 572652 h 1145651"/>
                <a:gd name="connsiteX3" fmla="*/ 572652 w 1145304"/>
                <a:gd name="connsiteY3" fmla="*/ 1145304 h 1145651"/>
                <a:gd name="connsiteX4" fmla="*/ 0 w 1145304"/>
                <a:gd name="connsiteY4" fmla="*/ 572652 h 1145651"/>
                <a:gd name="connsiteX0" fmla="*/ 4 w 1145308"/>
                <a:gd name="connsiteY0" fmla="*/ 572652 h 1542300"/>
                <a:gd name="connsiteX1" fmla="*/ 572656 w 1145308"/>
                <a:gd name="connsiteY1" fmla="*/ 0 h 1542300"/>
                <a:gd name="connsiteX2" fmla="*/ 1145308 w 1145308"/>
                <a:gd name="connsiteY2" fmla="*/ 572652 h 1542300"/>
                <a:gd name="connsiteX3" fmla="*/ 561317 w 1145308"/>
                <a:gd name="connsiteY3" fmla="*/ 1542157 h 1542300"/>
                <a:gd name="connsiteX4" fmla="*/ 4 w 1145308"/>
                <a:gd name="connsiteY4" fmla="*/ 572652 h 1542300"/>
                <a:gd name="connsiteX0" fmla="*/ 2 w 1145306"/>
                <a:gd name="connsiteY0" fmla="*/ 572652 h 1583073"/>
                <a:gd name="connsiteX1" fmla="*/ 572654 w 1145306"/>
                <a:gd name="connsiteY1" fmla="*/ 0 h 1583073"/>
                <a:gd name="connsiteX2" fmla="*/ 1145306 w 1145306"/>
                <a:gd name="connsiteY2" fmla="*/ 572652 h 1583073"/>
                <a:gd name="connsiteX3" fmla="*/ 567140 w 1145306"/>
                <a:gd name="connsiteY3" fmla="*/ 1582938 h 1583073"/>
                <a:gd name="connsiteX4" fmla="*/ 2 w 1145306"/>
                <a:gd name="connsiteY4" fmla="*/ 572652 h 1583073"/>
                <a:gd name="connsiteX0" fmla="*/ 2 w 1145306"/>
                <a:gd name="connsiteY0" fmla="*/ 572652 h 1582938"/>
                <a:gd name="connsiteX1" fmla="*/ 572654 w 1145306"/>
                <a:gd name="connsiteY1" fmla="*/ 0 h 1582938"/>
                <a:gd name="connsiteX2" fmla="*/ 1145306 w 1145306"/>
                <a:gd name="connsiteY2" fmla="*/ 572652 h 1582938"/>
                <a:gd name="connsiteX3" fmla="*/ 567140 w 1145306"/>
                <a:gd name="connsiteY3" fmla="*/ 1582938 h 1582938"/>
                <a:gd name="connsiteX4" fmla="*/ 2 w 1145306"/>
                <a:gd name="connsiteY4" fmla="*/ 572652 h 1582938"/>
                <a:gd name="connsiteX0" fmla="*/ 2 w 1145306"/>
                <a:gd name="connsiteY0" fmla="*/ 572652 h 1582938"/>
                <a:gd name="connsiteX1" fmla="*/ 572654 w 1145306"/>
                <a:gd name="connsiteY1" fmla="*/ 0 h 1582938"/>
                <a:gd name="connsiteX2" fmla="*/ 1145306 w 1145306"/>
                <a:gd name="connsiteY2" fmla="*/ 572652 h 1582938"/>
                <a:gd name="connsiteX3" fmla="*/ 567140 w 1145306"/>
                <a:gd name="connsiteY3" fmla="*/ 1582938 h 1582938"/>
                <a:gd name="connsiteX4" fmla="*/ 2 w 1145306"/>
                <a:gd name="connsiteY4" fmla="*/ 572652 h 1582938"/>
                <a:gd name="connsiteX0" fmla="*/ 2 w 1145306"/>
                <a:gd name="connsiteY0" fmla="*/ 572652 h 1582938"/>
                <a:gd name="connsiteX1" fmla="*/ 572654 w 1145306"/>
                <a:gd name="connsiteY1" fmla="*/ 0 h 1582938"/>
                <a:gd name="connsiteX2" fmla="*/ 1145306 w 1145306"/>
                <a:gd name="connsiteY2" fmla="*/ 572652 h 1582938"/>
                <a:gd name="connsiteX3" fmla="*/ 567140 w 1145306"/>
                <a:gd name="connsiteY3" fmla="*/ 1582938 h 1582938"/>
                <a:gd name="connsiteX4" fmla="*/ 2 w 1145306"/>
                <a:gd name="connsiteY4" fmla="*/ 572652 h 15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306" h="1582938">
                  <a:moveTo>
                    <a:pt x="2" y="572652"/>
                  </a:moveTo>
                  <a:cubicBezTo>
                    <a:pt x="921" y="227267"/>
                    <a:pt x="256387" y="0"/>
                    <a:pt x="572654" y="0"/>
                  </a:cubicBezTo>
                  <a:cubicBezTo>
                    <a:pt x="888921" y="0"/>
                    <a:pt x="1145306" y="209778"/>
                    <a:pt x="1145306" y="572652"/>
                  </a:cubicBezTo>
                  <a:cubicBezTo>
                    <a:pt x="1145306" y="935526"/>
                    <a:pt x="565275" y="1582625"/>
                    <a:pt x="567140" y="1582938"/>
                  </a:cubicBezTo>
                  <a:cubicBezTo>
                    <a:pt x="569005" y="1583251"/>
                    <a:pt x="-917" y="918037"/>
                    <a:pt x="2" y="572652"/>
                  </a:cubicBezTo>
                  <a:close/>
                </a:path>
              </a:pathLst>
            </a:custGeom>
            <a:solidFill>
              <a:srgbClr val="FFFFFF"/>
            </a:solidFill>
            <a:ln>
              <a:solidFill>
                <a:srgbClr val="FA8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1" name="ZoneTexte 9"/>
            <p:cNvSpPr txBox="1"/>
            <p:nvPr/>
          </p:nvSpPr>
          <p:spPr>
            <a:xfrm>
              <a:off x="3940595" y="3025562"/>
              <a:ext cx="1080000" cy="965794"/>
            </a:xfrm>
            <a:prstGeom prst="rect">
              <a:avLst/>
            </a:prstGeom>
            <a:noFill/>
          </p:spPr>
          <p:txBody>
            <a:bodyPr wrap="square" lIns="0" tIns="0" rIns="0" bIns="0" rtlCol="0">
              <a:spAutoFit/>
            </a:bodyPr>
            <a:lstStyle/>
            <a:p>
              <a:pPr algn="ctr">
                <a:spcAft>
                  <a:spcPts val="267"/>
                </a:spcAft>
              </a:pPr>
              <a:r>
                <a:rPr lang="fr-FR" sz="2933" b="1" dirty="0" smtClean="0">
                  <a:solidFill>
                    <a:schemeClr val="tx2"/>
                  </a:solidFill>
                </a:rPr>
                <a:t>23.6bn</a:t>
              </a:r>
              <a:endParaRPr lang="fr-FR" sz="2933" b="1" dirty="0">
                <a:solidFill>
                  <a:schemeClr val="tx2"/>
                </a:solidFill>
              </a:endParaRPr>
            </a:p>
            <a:p>
              <a:pPr algn="ctr"/>
              <a:r>
                <a:rPr lang="fr-FR" sz="1067" dirty="0"/>
                <a:t>NUMBER OF CONNECTED DEVICES </a:t>
              </a:r>
              <a:endParaRPr lang="fr-FR" sz="1067" dirty="0" smtClean="0"/>
            </a:p>
            <a:p>
              <a:pPr algn="ctr"/>
              <a:r>
                <a:rPr lang="fr-FR" sz="1067" dirty="0" smtClean="0"/>
                <a:t>BY 2020</a:t>
              </a:r>
              <a:r>
                <a:rPr lang="fr-FR" sz="1067" baseline="30000" dirty="0" smtClean="0"/>
                <a:t>3</a:t>
              </a:r>
              <a:endParaRPr lang="fr-FR" sz="1067" baseline="30000" dirty="0"/>
            </a:p>
            <a:p>
              <a:pPr algn="ctr">
                <a:lnSpc>
                  <a:spcPts val="1147"/>
                </a:lnSpc>
              </a:pPr>
              <a:endParaRPr lang="fr-FR" sz="800" dirty="0">
                <a:solidFill>
                  <a:srgbClr val="FA821E"/>
                </a:solidFill>
              </a:endParaRPr>
            </a:p>
          </p:txBody>
        </p:sp>
      </p:grpSp>
      <p:grpSp>
        <p:nvGrpSpPr>
          <p:cNvPr id="52" name="Grouper 18"/>
          <p:cNvGrpSpPr/>
          <p:nvPr/>
        </p:nvGrpSpPr>
        <p:grpSpPr>
          <a:xfrm>
            <a:off x="9500526" y="1285066"/>
            <a:ext cx="1609344" cy="2218944"/>
            <a:chOff x="3879423" y="2732707"/>
            <a:chExt cx="1188720" cy="1645920"/>
          </a:xfrm>
        </p:grpSpPr>
        <p:sp>
          <p:nvSpPr>
            <p:cNvPr id="53" name="Ellipse 8"/>
            <p:cNvSpPr/>
            <p:nvPr/>
          </p:nvSpPr>
          <p:spPr>
            <a:xfrm>
              <a:off x="3879423" y="2732707"/>
              <a:ext cx="1188720" cy="1645920"/>
            </a:xfrm>
            <a:custGeom>
              <a:avLst/>
              <a:gdLst>
                <a:gd name="connsiteX0" fmla="*/ 0 w 1145303"/>
                <a:gd name="connsiteY0" fmla="*/ 572652 h 1145303"/>
                <a:gd name="connsiteX1" fmla="*/ 572652 w 1145303"/>
                <a:gd name="connsiteY1" fmla="*/ 0 h 1145303"/>
                <a:gd name="connsiteX2" fmla="*/ 1145304 w 1145303"/>
                <a:gd name="connsiteY2" fmla="*/ 572652 h 1145303"/>
                <a:gd name="connsiteX3" fmla="*/ 572652 w 1145303"/>
                <a:gd name="connsiteY3" fmla="*/ 1145304 h 1145303"/>
                <a:gd name="connsiteX4" fmla="*/ 0 w 1145303"/>
                <a:gd name="connsiteY4" fmla="*/ 572652 h 1145303"/>
                <a:gd name="connsiteX0" fmla="*/ 0 w 1145304"/>
                <a:gd name="connsiteY0" fmla="*/ 572652 h 1145304"/>
                <a:gd name="connsiteX1" fmla="*/ 572652 w 1145304"/>
                <a:gd name="connsiteY1" fmla="*/ 0 h 1145304"/>
                <a:gd name="connsiteX2" fmla="*/ 1145304 w 1145304"/>
                <a:gd name="connsiteY2" fmla="*/ 572652 h 1145304"/>
                <a:gd name="connsiteX3" fmla="*/ 572652 w 1145304"/>
                <a:gd name="connsiteY3" fmla="*/ 1145304 h 1145304"/>
                <a:gd name="connsiteX4" fmla="*/ 0 w 1145304"/>
                <a:gd name="connsiteY4" fmla="*/ 572652 h 1145304"/>
                <a:gd name="connsiteX0" fmla="*/ 0 w 1145304"/>
                <a:gd name="connsiteY0" fmla="*/ 572652 h 1145304"/>
                <a:gd name="connsiteX1" fmla="*/ 572652 w 1145304"/>
                <a:gd name="connsiteY1" fmla="*/ 0 h 1145304"/>
                <a:gd name="connsiteX2" fmla="*/ 1145304 w 1145304"/>
                <a:gd name="connsiteY2" fmla="*/ 572652 h 1145304"/>
                <a:gd name="connsiteX3" fmla="*/ 572652 w 1145304"/>
                <a:gd name="connsiteY3" fmla="*/ 1145304 h 1145304"/>
                <a:gd name="connsiteX4" fmla="*/ 0 w 1145304"/>
                <a:gd name="connsiteY4" fmla="*/ 572652 h 1145304"/>
                <a:gd name="connsiteX0" fmla="*/ 0 w 1145304"/>
                <a:gd name="connsiteY0" fmla="*/ 572652 h 1145651"/>
                <a:gd name="connsiteX1" fmla="*/ 572652 w 1145304"/>
                <a:gd name="connsiteY1" fmla="*/ 0 h 1145651"/>
                <a:gd name="connsiteX2" fmla="*/ 1145304 w 1145304"/>
                <a:gd name="connsiteY2" fmla="*/ 572652 h 1145651"/>
                <a:gd name="connsiteX3" fmla="*/ 572652 w 1145304"/>
                <a:gd name="connsiteY3" fmla="*/ 1145304 h 1145651"/>
                <a:gd name="connsiteX4" fmla="*/ 0 w 1145304"/>
                <a:gd name="connsiteY4" fmla="*/ 572652 h 1145651"/>
                <a:gd name="connsiteX0" fmla="*/ 4 w 1145308"/>
                <a:gd name="connsiteY0" fmla="*/ 572652 h 1542300"/>
                <a:gd name="connsiteX1" fmla="*/ 572656 w 1145308"/>
                <a:gd name="connsiteY1" fmla="*/ 0 h 1542300"/>
                <a:gd name="connsiteX2" fmla="*/ 1145308 w 1145308"/>
                <a:gd name="connsiteY2" fmla="*/ 572652 h 1542300"/>
                <a:gd name="connsiteX3" fmla="*/ 561317 w 1145308"/>
                <a:gd name="connsiteY3" fmla="*/ 1542157 h 1542300"/>
                <a:gd name="connsiteX4" fmla="*/ 4 w 1145308"/>
                <a:gd name="connsiteY4" fmla="*/ 572652 h 1542300"/>
                <a:gd name="connsiteX0" fmla="*/ 2 w 1145306"/>
                <a:gd name="connsiteY0" fmla="*/ 572652 h 1583073"/>
                <a:gd name="connsiteX1" fmla="*/ 572654 w 1145306"/>
                <a:gd name="connsiteY1" fmla="*/ 0 h 1583073"/>
                <a:gd name="connsiteX2" fmla="*/ 1145306 w 1145306"/>
                <a:gd name="connsiteY2" fmla="*/ 572652 h 1583073"/>
                <a:gd name="connsiteX3" fmla="*/ 567140 w 1145306"/>
                <a:gd name="connsiteY3" fmla="*/ 1582938 h 1583073"/>
                <a:gd name="connsiteX4" fmla="*/ 2 w 1145306"/>
                <a:gd name="connsiteY4" fmla="*/ 572652 h 1583073"/>
                <a:gd name="connsiteX0" fmla="*/ 2 w 1145306"/>
                <a:gd name="connsiteY0" fmla="*/ 572652 h 1582938"/>
                <a:gd name="connsiteX1" fmla="*/ 572654 w 1145306"/>
                <a:gd name="connsiteY1" fmla="*/ 0 h 1582938"/>
                <a:gd name="connsiteX2" fmla="*/ 1145306 w 1145306"/>
                <a:gd name="connsiteY2" fmla="*/ 572652 h 1582938"/>
                <a:gd name="connsiteX3" fmla="*/ 567140 w 1145306"/>
                <a:gd name="connsiteY3" fmla="*/ 1582938 h 1582938"/>
                <a:gd name="connsiteX4" fmla="*/ 2 w 1145306"/>
                <a:gd name="connsiteY4" fmla="*/ 572652 h 1582938"/>
                <a:gd name="connsiteX0" fmla="*/ 2 w 1145306"/>
                <a:gd name="connsiteY0" fmla="*/ 572652 h 1582938"/>
                <a:gd name="connsiteX1" fmla="*/ 572654 w 1145306"/>
                <a:gd name="connsiteY1" fmla="*/ 0 h 1582938"/>
                <a:gd name="connsiteX2" fmla="*/ 1145306 w 1145306"/>
                <a:gd name="connsiteY2" fmla="*/ 572652 h 1582938"/>
                <a:gd name="connsiteX3" fmla="*/ 567140 w 1145306"/>
                <a:gd name="connsiteY3" fmla="*/ 1582938 h 1582938"/>
                <a:gd name="connsiteX4" fmla="*/ 2 w 1145306"/>
                <a:gd name="connsiteY4" fmla="*/ 572652 h 1582938"/>
                <a:gd name="connsiteX0" fmla="*/ 2 w 1145306"/>
                <a:gd name="connsiteY0" fmla="*/ 572652 h 1582938"/>
                <a:gd name="connsiteX1" fmla="*/ 572654 w 1145306"/>
                <a:gd name="connsiteY1" fmla="*/ 0 h 1582938"/>
                <a:gd name="connsiteX2" fmla="*/ 1145306 w 1145306"/>
                <a:gd name="connsiteY2" fmla="*/ 572652 h 1582938"/>
                <a:gd name="connsiteX3" fmla="*/ 567140 w 1145306"/>
                <a:gd name="connsiteY3" fmla="*/ 1582938 h 1582938"/>
                <a:gd name="connsiteX4" fmla="*/ 2 w 1145306"/>
                <a:gd name="connsiteY4" fmla="*/ 572652 h 15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306" h="1582938">
                  <a:moveTo>
                    <a:pt x="2" y="572652"/>
                  </a:moveTo>
                  <a:cubicBezTo>
                    <a:pt x="921" y="227267"/>
                    <a:pt x="256387" y="0"/>
                    <a:pt x="572654" y="0"/>
                  </a:cubicBezTo>
                  <a:cubicBezTo>
                    <a:pt x="888921" y="0"/>
                    <a:pt x="1145306" y="209778"/>
                    <a:pt x="1145306" y="572652"/>
                  </a:cubicBezTo>
                  <a:cubicBezTo>
                    <a:pt x="1145306" y="935526"/>
                    <a:pt x="565275" y="1582625"/>
                    <a:pt x="567140" y="1582938"/>
                  </a:cubicBezTo>
                  <a:cubicBezTo>
                    <a:pt x="569005" y="1583251"/>
                    <a:pt x="-917" y="918037"/>
                    <a:pt x="2" y="572652"/>
                  </a:cubicBezTo>
                  <a:close/>
                </a:path>
              </a:pathLst>
            </a:custGeom>
            <a:solidFill>
              <a:srgbClr val="FFFFFF"/>
            </a:solidFill>
            <a:ln>
              <a:solidFill>
                <a:srgbClr val="FA8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54" name="ZoneTexte 9"/>
            <p:cNvSpPr txBox="1"/>
            <p:nvPr/>
          </p:nvSpPr>
          <p:spPr>
            <a:xfrm>
              <a:off x="3950617" y="2982332"/>
              <a:ext cx="1080000" cy="1076985"/>
            </a:xfrm>
            <a:prstGeom prst="rect">
              <a:avLst/>
            </a:prstGeom>
            <a:noFill/>
          </p:spPr>
          <p:txBody>
            <a:bodyPr wrap="square" lIns="0" tIns="0" rIns="0" bIns="0" rtlCol="0">
              <a:spAutoFit/>
            </a:bodyPr>
            <a:lstStyle/>
            <a:p>
              <a:pPr algn="ctr">
                <a:spcAft>
                  <a:spcPts val="267"/>
                </a:spcAft>
              </a:pPr>
              <a:r>
                <a:rPr lang="fr-FR" sz="2933" b="1" dirty="0">
                  <a:solidFill>
                    <a:schemeClr val="tx2"/>
                  </a:solidFill>
                </a:rPr>
                <a:t>35%</a:t>
              </a:r>
            </a:p>
            <a:p>
              <a:pPr algn="ctr"/>
              <a:r>
                <a:rPr lang="fr-FR" sz="1067" dirty="0"/>
                <a:t>AMOUNT OF ALL CORPORATE </a:t>
              </a:r>
              <a:endParaRPr lang="fr-FR" sz="1067" dirty="0" smtClean="0"/>
            </a:p>
            <a:p>
              <a:pPr algn="ctr"/>
              <a:r>
                <a:rPr lang="fr-FR" sz="1067" dirty="0" smtClean="0"/>
                <a:t>DATA </a:t>
              </a:r>
              <a:r>
                <a:rPr lang="fr-FR" sz="1067" dirty="0"/>
                <a:t>STORED </a:t>
              </a:r>
              <a:endParaRPr lang="fr-FR" sz="1067" dirty="0" smtClean="0"/>
            </a:p>
            <a:p>
              <a:pPr algn="ctr"/>
              <a:r>
                <a:rPr lang="fr-FR" sz="1067" dirty="0" smtClean="0"/>
                <a:t>IN </a:t>
              </a:r>
              <a:r>
                <a:rPr lang="fr-FR" sz="1067" dirty="0"/>
                <a:t>THE </a:t>
              </a:r>
              <a:endParaRPr lang="fr-FR" sz="1067" dirty="0" smtClean="0"/>
            </a:p>
            <a:p>
              <a:pPr algn="ctr"/>
              <a:r>
                <a:rPr lang="fr-FR" sz="1067" dirty="0" smtClean="0"/>
                <a:t>CLOUD</a:t>
              </a:r>
              <a:r>
                <a:rPr lang="fr-FR" sz="1067" baseline="30000" dirty="0" smtClean="0"/>
                <a:t>2</a:t>
              </a:r>
              <a:endParaRPr lang="fr-FR" sz="1067" baseline="30000" dirty="0"/>
            </a:p>
            <a:p>
              <a:pPr algn="ctr">
                <a:lnSpc>
                  <a:spcPts val="1147"/>
                </a:lnSpc>
              </a:pPr>
              <a:endParaRPr lang="fr-FR" sz="800" dirty="0"/>
            </a:p>
          </p:txBody>
        </p:sp>
      </p:grpSp>
      <p:sp>
        <p:nvSpPr>
          <p:cNvPr id="11" name="TextBox 10"/>
          <p:cNvSpPr txBox="1"/>
          <p:nvPr/>
        </p:nvSpPr>
        <p:spPr>
          <a:xfrm>
            <a:off x="627552" y="6232346"/>
            <a:ext cx="3475711" cy="584775"/>
          </a:xfrm>
          <a:prstGeom prst="rect">
            <a:avLst/>
          </a:prstGeom>
          <a:noFill/>
        </p:spPr>
        <p:txBody>
          <a:bodyPr wrap="square" rtlCol="0">
            <a:spAutoFit/>
          </a:bodyPr>
          <a:lstStyle/>
          <a:p>
            <a:r>
              <a:rPr lang="en-US" sz="800" baseline="30000" dirty="0" smtClean="0"/>
              <a:t>1</a:t>
            </a:r>
            <a:r>
              <a:rPr lang="en-US" sz="800" dirty="0" smtClean="0"/>
              <a:t> IBM</a:t>
            </a:r>
          </a:p>
          <a:p>
            <a:r>
              <a:rPr lang="en-US" sz="800" baseline="30000" dirty="0" smtClean="0"/>
              <a:t>2</a:t>
            </a:r>
            <a:r>
              <a:rPr lang="en-US" sz="800" dirty="0" smtClean="0"/>
              <a:t> </a:t>
            </a:r>
            <a:r>
              <a:rPr lang="en-US" sz="800" dirty="0" err="1" smtClean="0"/>
              <a:t>Ponemon</a:t>
            </a:r>
            <a:r>
              <a:rPr lang="en-US" sz="800" dirty="0" smtClean="0"/>
              <a:t> Institute</a:t>
            </a:r>
          </a:p>
          <a:p>
            <a:r>
              <a:rPr lang="en-US" sz="800" baseline="30000" dirty="0" smtClean="0"/>
              <a:t>3</a:t>
            </a:r>
            <a:r>
              <a:rPr lang="en-US" sz="800" dirty="0" smtClean="0"/>
              <a:t> Cisco Visual Networking Index </a:t>
            </a:r>
          </a:p>
          <a:p>
            <a:endParaRPr lang="en-US" sz="800" dirty="0"/>
          </a:p>
        </p:txBody>
      </p:sp>
      <p:pic>
        <p:nvPicPr>
          <p:cNvPr id="16" name="cityConnected2.png" descr="/Users/sophie/Documents/1_CLIENTS/GEMALTO/1602_GE_Pres Corporate/img/cityConnected2.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2641771" y="2956813"/>
            <a:ext cx="7527341" cy="3168396"/>
          </a:xfrm>
          <a:prstGeom prst="rect">
            <a:avLst/>
          </a:prstGeom>
        </p:spPr>
      </p:pic>
    </p:spTree>
    <p:extLst>
      <p:ext uri="{BB962C8B-B14F-4D97-AF65-F5344CB8AC3E}">
        <p14:creationId xmlns:p14="http://schemas.microsoft.com/office/powerpoint/2010/main" val="31524115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563" y="981334"/>
            <a:ext cx="10105144" cy="484960"/>
          </a:xfrm>
        </p:spPr>
        <p:txBody>
          <a:bodyPr>
            <a:noAutofit/>
          </a:bodyPr>
          <a:lstStyle/>
          <a:p>
            <a:r>
              <a:rPr lang="en-US" dirty="0" smtClean="0"/>
              <a:t>Security solutions must align with current and future business needs</a:t>
            </a:r>
            <a:endParaRPr lang="en-US" dirty="0"/>
          </a:p>
        </p:txBody>
      </p:sp>
      <p:sp>
        <p:nvSpPr>
          <p:cNvPr id="3" name="Rectangle 2"/>
          <p:cNvSpPr/>
          <p:nvPr/>
        </p:nvSpPr>
        <p:spPr>
          <a:xfrm>
            <a:off x="1741715" y="2287190"/>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Rectangle 22"/>
          <p:cNvSpPr/>
          <p:nvPr/>
        </p:nvSpPr>
        <p:spPr>
          <a:xfrm>
            <a:off x="5225143" y="2287190"/>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Rectangle 28"/>
          <p:cNvSpPr/>
          <p:nvPr/>
        </p:nvSpPr>
        <p:spPr>
          <a:xfrm>
            <a:off x="8708570" y="2287189"/>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Rectangle 30"/>
          <p:cNvSpPr/>
          <p:nvPr/>
        </p:nvSpPr>
        <p:spPr>
          <a:xfrm>
            <a:off x="10450283" y="2287189"/>
            <a:ext cx="1741717" cy="17417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3" name="Rectangle 32"/>
          <p:cNvSpPr/>
          <p:nvPr/>
        </p:nvSpPr>
        <p:spPr>
          <a:xfrm>
            <a:off x="1" y="2287190"/>
            <a:ext cx="1741717" cy="17417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1" name="Rectangle 50"/>
          <p:cNvSpPr/>
          <p:nvPr/>
        </p:nvSpPr>
        <p:spPr>
          <a:xfrm>
            <a:off x="3483429" y="4028907"/>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3" name="Rectangle 52"/>
          <p:cNvSpPr/>
          <p:nvPr/>
        </p:nvSpPr>
        <p:spPr>
          <a:xfrm>
            <a:off x="6966856" y="4028906"/>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5" name="Rectangle 54"/>
          <p:cNvSpPr/>
          <p:nvPr/>
        </p:nvSpPr>
        <p:spPr>
          <a:xfrm>
            <a:off x="10450284" y="4028906"/>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6" name="Rectangle 55"/>
          <p:cNvSpPr/>
          <p:nvPr/>
        </p:nvSpPr>
        <p:spPr>
          <a:xfrm>
            <a:off x="1" y="4028907"/>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1741715" y="2588847"/>
            <a:ext cx="1741714" cy="1200329"/>
          </a:xfrm>
          <a:prstGeom prst="rect">
            <a:avLst/>
          </a:prstGeom>
          <a:noFill/>
        </p:spPr>
        <p:txBody>
          <a:bodyPr wrap="square" rtlCol="0">
            <a:spAutoFit/>
          </a:bodyPr>
          <a:lstStyle/>
          <a:p>
            <a:pPr lvl="0" algn="ctr"/>
            <a:r>
              <a:rPr lang="en-US" b="1" dirty="0">
                <a:solidFill>
                  <a:schemeClr val="tx1">
                    <a:lumMod val="90000"/>
                    <a:lumOff val="10000"/>
                  </a:schemeClr>
                </a:solidFill>
              </a:rPr>
              <a:t>More data produced, stored, &amp; </a:t>
            </a:r>
            <a:r>
              <a:rPr lang="en-US" b="1" dirty="0" smtClean="0">
                <a:solidFill>
                  <a:schemeClr val="tx1">
                    <a:lumMod val="90000"/>
                    <a:lumOff val="10000"/>
                  </a:schemeClr>
                </a:solidFill>
              </a:rPr>
              <a:t>shared</a:t>
            </a:r>
            <a:endParaRPr lang="en-US" b="1" dirty="0">
              <a:solidFill>
                <a:schemeClr val="tx1">
                  <a:lumMod val="90000"/>
                  <a:lumOff val="10000"/>
                </a:schemeClr>
              </a:solidFill>
            </a:endParaRPr>
          </a:p>
        </p:txBody>
      </p:sp>
      <p:sp>
        <p:nvSpPr>
          <p:cNvPr id="73" name="TextBox 72"/>
          <p:cNvSpPr txBox="1"/>
          <p:nvPr/>
        </p:nvSpPr>
        <p:spPr>
          <a:xfrm>
            <a:off x="3483430" y="4398132"/>
            <a:ext cx="1741714" cy="1089529"/>
          </a:xfrm>
          <a:prstGeom prst="rect">
            <a:avLst/>
          </a:prstGeom>
          <a:noFill/>
        </p:spPr>
        <p:txBody>
          <a:bodyPr wrap="square" rtlCol="0">
            <a:spAutoFit/>
          </a:bodyPr>
          <a:lstStyle/>
          <a:p>
            <a:pPr lvl="0" algn="ctr" defTabSz="488950">
              <a:lnSpc>
                <a:spcPct val="90000"/>
              </a:lnSpc>
              <a:spcBef>
                <a:spcPct val="0"/>
              </a:spcBef>
              <a:spcAft>
                <a:spcPct val="35000"/>
              </a:spcAft>
            </a:pPr>
            <a:r>
              <a:rPr lang="en-US" b="1" dirty="0">
                <a:solidFill>
                  <a:schemeClr val="tx1">
                    <a:lumMod val="90000"/>
                    <a:lumOff val="10000"/>
                  </a:schemeClr>
                </a:solidFill>
              </a:rPr>
              <a:t>More networks, clouds, </a:t>
            </a:r>
            <a:r>
              <a:rPr lang="en-US" b="1">
                <a:solidFill>
                  <a:schemeClr val="tx1">
                    <a:lumMod val="90000"/>
                    <a:lumOff val="10000"/>
                  </a:schemeClr>
                </a:solidFill>
              </a:rPr>
              <a:t>&amp;  </a:t>
            </a:r>
            <a:r>
              <a:rPr lang="en-US" b="1" smtClean="0">
                <a:solidFill>
                  <a:schemeClr val="tx1">
                    <a:lumMod val="90000"/>
                    <a:lumOff val="10000"/>
                  </a:schemeClr>
                </a:solidFill>
              </a:rPr>
              <a:t>devices</a:t>
            </a:r>
            <a:endParaRPr lang="en-US" b="1" dirty="0">
              <a:solidFill>
                <a:schemeClr val="tx1">
                  <a:lumMod val="90000"/>
                  <a:lumOff val="10000"/>
                </a:schemeClr>
              </a:solidFill>
            </a:endParaRPr>
          </a:p>
        </p:txBody>
      </p:sp>
      <p:sp>
        <p:nvSpPr>
          <p:cNvPr id="19" name="TextBox 18"/>
          <p:cNvSpPr txBox="1"/>
          <p:nvPr/>
        </p:nvSpPr>
        <p:spPr>
          <a:xfrm>
            <a:off x="5215310" y="2684971"/>
            <a:ext cx="1741714" cy="840230"/>
          </a:xfrm>
          <a:prstGeom prst="rect">
            <a:avLst/>
          </a:prstGeom>
          <a:noFill/>
        </p:spPr>
        <p:txBody>
          <a:bodyPr wrap="square" rtlCol="0">
            <a:spAutoFit/>
          </a:bodyPr>
          <a:lstStyle/>
          <a:p>
            <a:pPr lvl="0" algn="ctr" defTabSz="488950">
              <a:lnSpc>
                <a:spcPct val="90000"/>
              </a:lnSpc>
              <a:spcBef>
                <a:spcPct val="0"/>
              </a:spcBef>
              <a:spcAft>
                <a:spcPct val="35000"/>
              </a:spcAft>
            </a:pPr>
            <a:r>
              <a:rPr lang="en-US" b="1" dirty="0">
                <a:solidFill>
                  <a:schemeClr val="tx1">
                    <a:lumMod val="90000"/>
                    <a:lumOff val="10000"/>
                  </a:schemeClr>
                </a:solidFill>
              </a:rPr>
              <a:t>More advanced threats</a:t>
            </a:r>
          </a:p>
        </p:txBody>
      </p:sp>
      <p:sp>
        <p:nvSpPr>
          <p:cNvPr id="20" name="TextBox 19"/>
          <p:cNvSpPr txBox="1"/>
          <p:nvPr/>
        </p:nvSpPr>
        <p:spPr>
          <a:xfrm>
            <a:off x="6957024" y="4522781"/>
            <a:ext cx="1741714" cy="590931"/>
          </a:xfrm>
          <a:prstGeom prst="rect">
            <a:avLst/>
          </a:prstGeom>
          <a:noFill/>
        </p:spPr>
        <p:txBody>
          <a:bodyPr wrap="square" rtlCol="0">
            <a:spAutoFit/>
          </a:bodyPr>
          <a:lstStyle/>
          <a:p>
            <a:pPr lvl="0" algn="ctr" defTabSz="488950">
              <a:lnSpc>
                <a:spcPct val="90000"/>
              </a:lnSpc>
              <a:spcBef>
                <a:spcPct val="0"/>
              </a:spcBef>
              <a:spcAft>
                <a:spcPct val="35000"/>
              </a:spcAft>
            </a:pPr>
            <a:r>
              <a:rPr lang="en-US" b="1" dirty="0">
                <a:solidFill>
                  <a:schemeClr val="tx1">
                    <a:lumMod val="90000"/>
                    <a:lumOff val="10000"/>
                  </a:schemeClr>
                </a:solidFill>
              </a:rPr>
              <a:t>More risk of human </a:t>
            </a:r>
            <a:r>
              <a:rPr lang="en-US" b="1" dirty="0" smtClean="0">
                <a:solidFill>
                  <a:schemeClr val="tx1">
                    <a:lumMod val="90000"/>
                    <a:lumOff val="10000"/>
                  </a:schemeClr>
                </a:solidFill>
              </a:rPr>
              <a:t>error</a:t>
            </a:r>
            <a:endParaRPr lang="en-US" b="1" dirty="0">
              <a:solidFill>
                <a:schemeClr val="tx1">
                  <a:lumMod val="90000"/>
                  <a:lumOff val="10000"/>
                </a:schemeClr>
              </a:solidFill>
            </a:endParaRPr>
          </a:p>
        </p:txBody>
      </p:sp>
      <p:sp>
        <p:nvSpPr>
          <p:cNvPr id="21" name="TextBox 20"/>
          <p:cNvSpPr txBox="1"/>
          <p:nvPr/>
        </p:nvSpPr>
        <p:spPr>
          <a:xfrm>
            <a:off x="8688902" y="2613283"/>
            <a:ext cx="1758644" cy="1089529"/>
          </a:xfrm>
          <a:prstGeom prst="rect">
            <a:avLst/>
          </a:prstGeom>
          <a:noFill/>
        </p:spPr>
        <p:txBody>
          <a:bodyPr wrap="square" rtlCol="0">
            <a:spAutoFit/>
          </a:bodyPr>
          <a:lstStyle/>
          <a:p>
            <a:pPr lvl="0" algn="ctr" defTabSz="488950">
              <a:lnSpc>
                <a:spcPct val="90000"/>
              </a:lnSpc>
              <a:spcBef>
                <a:spcPct val="0"/>
              </a:spcBef>
              <a:spcAft>
                <a:spcPct val="35000"/>
              </a:spcAft>
            </a:pPr>
            <a:r>
              <a:rPr lang="en-US" b="1" dirty="0">
                <a:solidFill>
                  <a:schemeClr val="tx1">
                    <a:lumMod val="90000"/>
                    <a:lumOff val="10000"/>
                  </a:schemeClr>
                </a:solidFill>
              </a:rPr>
              <a:t>More compliance &amp; regulatory mandates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532" y="2293725"/>
            <a:ext cx="1737360" cy="17373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383" y="2293725"/>
            <a:ext cx="1737360" cy="17373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200" y="4036654"/>
            <a:ext cx="1737360" cy="173736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9898" y="4036654"/>
            <a:ext cx="1737360" cy="173736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0990" y="4036654"/>
            <a:ext cx="1737360" cy="1737360"/>
          </a:xfrm>
          <a:prstGeom prst="rect">
            <a:avLst/>
          </a:prstGeom>
        </p:spPr>
      </p:pic>
    </p:spTree>
    <p:extLst>
      <p:ext uri="{BB962C8B-B14F-4D97-AF65-F5344CB8AC3E}">
        <p14:creationId xmlns:p14="http://schemas.microsoft.com/office/powerpoint/2010/main" val="5559567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p:cNvSpPr/>
          <p:nvPr/>
        </p:nvSpPr>
        <p:spPr>
          <a:xfrm>
            <a:off x="6241456" y="2132409"/>
            <a:ext cx="2011680" cy="1005840"/>
          </a:xfrm>
          <a:prstGeom prst="homePlate">
            <a:avLst/>
          </a:prstGeom>
          <a:solidFill>
            <a:schemeClr val="tx1">
              <a:lumMod val="10000"/>
              <a:lumOff val="9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The </a:t>
            </a:r>
            <a:br>
              <a:rPr lang="en-US" sz="2200" b="1" dirty="0" smtClean="0">
                <a:solidFill>
                  <a:schemeClr val="tx1"/>
                </a:solidFill>
              </a:rPr>
            </a:br>
            <a:r>
              <a:rPr lang="en-US" sz="2200" b="1" dirty="0" smtClean="0">
                <a:solidFill>
                  <a:schemeClr val="tx1"/>
                </a:solidFill>
              </a:rPr>
              <a:t>Reality</a:t>
            </a:r>
            <a:endParaRPr lang="en-US" sz="2200" b="1" dirty="0">
              <a:solidFill>
                <a:schemeClr val="tx1"/>
              </a:solidFill>
            </a:endParaRPr>
          </a:p>
        </p:txBody>
      </p:sp>
      <p:sp>
        <p:nvSpPr>
          <p:cNvPr id="34" name="Oval 33"/>
          <p:cNvSpPr/>
          <p:nvPr/>
        </p:nvSpPr>
        <p:spPr>
          <a:xfrm>
            <a:off x="8036542" y="2205143"/>
            <a:ext cx="2665502" cy="2665502"/>
          </a:xfrm>
          <a:prstGeom prst="ellipse">
            <a:avLst/>
          </a:prstGeom>
          <a:solidFill>
            <a:schemeClr val="bg1"/>
          </a:solid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p:cNvSpPr/>
          <p:nvPr/>
        </p:nvSpPr>
        <p:spPr>
          <a:xfrm>
            <a:off x="727976" y="1429311"/>
            <a:ext cx="2011680" cy="1005840"/>
          </a:xfrm>
          <a:prstGeom prst="homePlate">
            <a:avLst/>
          </a:prstGeom>
          <a:solidFill>
            <a:schemeClr val="tx1">
              <a:lumMod val="10000"/>
              <a:lumOff val="9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The Perception</a:t>
            </a:r>
            <a:endParaRPr lang="en-US" sz="2200" b="1" dirty="0">
              <a:solidFill>
                <a:schemeClr val="tx1"/>
              </a:solidFill>
            </a:endParaRPr>
          </a:p>
        </p:txBody>
      </p:sp>
      <p:sp>
        <p:nvSpPr>
          <p:cNvPr id="5" name="TextBox 4"/>
          <p:cNvSpPr txBox="1"/>
          <p:nvPr/>
        </p:nvSpPr>
        <p:spPr>
          <a:xfrm>
            <a:off x="1694689" y="3146459"/>
            <a:ext cx="2572512" cy="1092607"/>
          </a:xfrm>
          <a:prstGeom prst="rect">
            <a:avLst/>
          </a:prstGeom>
          <a:noFill/>
        </p:spPr>
        <p:txBody>
          <a:bodyPr wrap="square" rtlCol="0">
            <a:spAutoFit/>
          </a:bodyPr>
          <a:lstStyle/>
          <a:p>
            <a:pPr algn="ctr"/>
            <a:r>
              <a:rPr lang="en-US" sz="6500" dirty="0">
                <a:solidFill>
                  <a:schemeClr val="bg1"/>
                </a:solidFill>
              </a:rPr>
              <a:t>94</a:t>
            </a:r>
            <a:r>
              <a:rPr lang="en-US" sz="6500" dirty="0" smtClean="0">
                <a:solidFill>
                  <a:schemeClr val="bg1"/>
                </a:solidFill>
              </a:rPr>
              <a:t>%</a:t>
            </a:r>
            <a:endParaRPr lang="en-US" sz="6500" dirty="0">
              <a:solidFill>
                <a:schemeClr val="bg1"/>
              </a:solidFill>
            </a:endParaRPr>
          </a:p>
        </p:txBody>
      </p:sp>
      <p:sp>
        <p:nvSpPr>
          <p:cNvPr id="4" name="Oval 3"/>
          <p:cNvSpPr/>
          <p:nvPr/>
        </p:nvSpPr>
        <p:spPr>
          <a:xfrm>
            <a:off x="8155485" y="2325645"/>
            <a:ext cx="2427616" cy="2427616"/>
          </a:xfrm>
          <a:prstGeom prst="ellipse">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87948" y="5231670"/>
            <a:ext cx="4315968" cy="923330"/>
          </a:xfrm>
          <a:prstGeom prst="rect">
            <a:avLst/>
          </a:prstGeom>
          <a:noFill/>
        </p:spPr>
        <p:txBody>
          <a:bodyPr wrap="square" rtlCol="0">
            <a:spAutoFit/>
          </a:bodyPr>
          <a:lstStyle/>
          <a:p>
            <a:r>
              <a:rPr lang="en-US" spc="-27" dirty="0">
                <a:solidFill>
                  <a:srgbClr val="212121"/>
                </a:solidFill>
              </a:rPr>
              <a:t>of enterprises say their perimeter security technology is quite effective at keeping unauthorized users out of their networks</a:t>
            </a:r>
            <a:r>
              <a:rPr lang="en-US" spc="-27" dirty="0" smtClean="0">
                <a:solidFill>
                  <a:srgbClr val="212121"/>
                </a:solidFill>
              </a:rPr>
              <a:t>.</a:t>
            </a:r>
            <a:endParaRPr lang="en-US" spc="-27" dirty="0">
              <a:solidFill>
                <a:srgbClr val="212121"/>
              </a:solidFill>
            </a:endParaRPr>
          </a:p>
        </p:txBody>
      </p:sp>
      <p:sp>
        <p:nvSpPr>
          <p:cNvPr id="8" name="TextBox 7"/>
          <p:cNvSpPr txBox="1"/>
          <p:nvPr/>
        </p:nvSpPr>
        <p:spPr>
          <a:xfrm>
            <a:off x="7747373" y="4956461"/>
            <a:ext cx="3840480" cy="646331"/>
          </a:xfrm>
          <a:prstGeom prst="rect">
            <a:avLst/>
          </a:prstGeom>
          <a:noFill/>
        </p:spPr>
        <p:txBody>
          <a:bodyPr wrap="square" rtlCol="0">
            <a:spAutoFit/>
          </a:bodyPr>
          <a:lstStyle/>
          <a:p>
            <a:r>
              <a:rPr lang="en-US" spc="-27" dirty="0">
                <a:solidFill>
                  <a:srgbClr val="212121"/>
                </a:solidFill>
              </a:rPr>
              <a:t>of enterprises aren’t confident their data would be secure after a </a:t>
            </a:r>
            <a:r>
              <a:rPr lang="en-US" spc="-27" dirty="0" smtClean="0">
                <a:solidFill>
                  <a:srgbClr val="212121"/>
                </a:solidFill>
              </a:rPr>
              <a:t>breach.</a:t>
            </a:r>
            <a:endParaRPr lang="en-US" spc="-27" dirty="0">
              <a:solidFill>
                <a:srgbClr val="212121"/>
              </a:solidFill>
            </a:endParaRPr>
          </a:p>
        </p:txBody>
      </p:sp>
      <p:sp>
        <p:nvSpPr>
          <p:cNvPr id="10" name="Oval 9"/>
          <p:cNvSpPr/>
          <p:nvPr/>
        </p:nvSpPr>
        <p:spPr>
          <a:xfrm>
            <a:off x="2038962" y="1946701"/>
            <a:ext cx="3189484" cy="3189484"/>
          </a:xfrm>
          <a:prstGeom prst="ellipse">
            <a:avLst/>
          </a:prstGeom>
          <a:solidFill>
            <a:schemeClr val="bg1"/>
          </a:solid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48577" y="6436311"/>
            <a:ext cx="5317724" cy="276999"/>
          </a:xfrm>
          <a:prstGeom prst="rect">
            <a:avLst/>
          </a:prstGeom>
          <a:noFill/>
        </p:spPr>
        <p:txBody>
          <a:bodyPr wrap="square" rtlCol="0">
            <a:spAutoFit/>
          </a:bodyPr>
          <a:lstStyle/>
          <a:p>
            <a:r>
              <a:rPr lang="en-US" sz="1200" dirty="0" smtClean="0"/>
              <a:t>Source: 2017 Gemalto Data Security Confidence Index report</a:t>
            </a:r>
            <a:endParaRPr lang="en-US" sz="1200" dirty="0"/>
          </a:p>
        </p:txBody>
      </p:sp>
      <p:sp>
        <p:nvSpPr>
          <p:cNvPr id="33" name="Oval 32"/>
          <p:cNvSpPr/>
          <p:nvPr/>
        </p:nvSpPr>
        <p:spPr>
          <a:xfrm>
            <a:off x="2294754" y="2205143"/>
            <a:ext cx="2672600" cy="2672600"/>
          </a:xfrm>
          <a:prstGeom prst="ellipse">
            <a:avLst/>
          </a:prstGeom>
          <a:noFill/>
          <a:ln w="254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8377305" y="2545907"/>
            <a:ext cx="1983976" cy="1983974"/>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41" name="Straight Arrow Connector 40"/>
          <p:cNvCxnSpPr/>
          <p:nvPr/>
        </p:nvCxnSpPr>
        <p:spPr>
          <a:xfrm>
            <a:off x="5459673" y="3541443"/>
            <a:ext cx="2328530" cy="0"/>
          </a:xfrm>
          <a:prstGeom prst="straightConnector1">
            <a:avLst/>
          </a:prstGeom>
          <a:ln w="3175">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06016" y="3072222"/>
            <a:ext cx="2555500" cy="861774"/>
          </a:xfrm>
          <a:prstGeom prst="rect">
            <a:avLst/>
          </a:prstGeom>
          <a:noFill/>
        </p:spPr>
        <p:txBody>
          <a:bodyPr wrap="square" rtlCol="0">
            <a:spAutoFit/>
          </a:bodyPr>
          <a:lstStyle/>
          <a:p>
            <a:pPr algn="ctr"/>
            <a:r>
              <a:rPr lang="en-US" sz="5000" b="1" dirty="0" smtClean="0">
                <a:solidFill>
                  <a:schemeClr val="bg1"/>
                </a:solidFill>
              </a:rPr>
              <a:t>65%</a:t>
            </a:r>
            <a:endParaRPr lang="en-US" sz="5000" b="1" dirty="0">
              <a:solidFill>
                <a:schemeClr val="bg1"/>
              </a:solidFill>
            </a:endParaRPr>
          </a:p>
        </p:txBody>
      </p:sp>
      <p:sp>
        <p:nvSpPr>
          <p:cNvPr id="17" name="Oval 16"/>
          <p:cNvSpPr>
            <a:spLocks noChangeAspect="1"/>
          </p:cNvSpPr>
          <p:nvPr/>
        </p:nvSpPr>
        <p:spPr>
          <a:xfrm>
            <a:off x="2580271" y="2488124"/>
            <a:ext cx="2103120" cy="2099540"/>
          </a:xfrm>
          <a:prstGeom prst="ellipse">
            <a:avLst/>
          </a:prstGeom>
          <a:solidFill>
            <a:schemeClr val="bg1"/>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038962" y="3072222"/>
            <a:ext cx="3189484" cy="861774"/>
          </a:xfrm>
          <a:prstGeom prst="rect">
            <a:avLst/>
          </a:prstGeom>
          <a:noFill/>
        </p:spPr>
        <p:txBody>
          <a:bodyPr wrap="square" rtlCol="0">
            <a:spAutoFit/>
          </a:bodyPr>
          <a:lstStyle/>
          <a:p>
            <a:pPr algn="ctr"/>
            <a:r>
              <a:rPr lang="en-US" sz="5000" b="1" dirty="0">
                <a:solidFill>
                  <a:schemeClr val="tx2"/>
                </a:solidFill>
              </a:rPr>
              <a:t>94</a:t>
            </a:r>
            <a:r>
              <a:rPr lang="en-US" sz="5000" b="1" dirty="0" smtClean="0">
                <a:solidFill>
                  <a:schemeClr val="tx2"/>
                </a:solidFill>
              </a:rPr>
              <a:t>%</a:t>
            </a:r>
            <a:endParaRPr lang="en-US" sz="5000" b="1" dirty="0">
              <a:solidFill>
                <a:schemeClr val="tx2"/>
              </a:solidFill>
            </a:endParaRPr>
          </a:p>
        </p:txBody>
      </p:sp>
      <p:sp>
        <p:nvSpPr>
          <p:cNvPr id="2" name="Title 1"/>
          <p:cNvSpPr>
            <a:spLocks noGrp="1"/>
          </p:cNvSpPr>
          <p:nvPr>
            <p:ph type="title"/>
          </p:nvPr>
        </p:nvSpPr>
        <p:spPr/>
        <p:txBody>
          <a:bodyPr>
            <a:normAutofit fontScale="90000"/>
          </a:bodyPr>
          <a:lstStyle/>
          <a:p>
            <a:r>
              <a:rPr lang="en-US" dirty="0" smtClean="0"/>
              <a:t>Would your data be secure after a breach?</a:t>
            </a:r>
            <a:endParaRPr lang="en-US" dirty="0"/>
          </a:p>
        </p:txBody>
      </p:sp>
    </p:spTree>
    <p:extLst>
      <p:ext uri="{BB962C8B-B14F-4D97-AF65-F5344CB8AC3E}">
        <p14:creationId xmlns:p14="http://schemas.microsoft.com/office/powerpoint/2010/main" val="18298237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stCxn id="16" idx="3"/>
          </p:cNvCxnSpPr>
          <p:nvPr/>
        </p:nvCxnSpPr>
        <p:spPr>
          <a:xfrm>
            <a:off x="3384117" y="4534155"/>
            <a:ext cx="8353454" cy="0"/>
          </a:xfrm>
          <a:prstGeom prst="line">
            <a:avLst/>
          </a:prstGeom>
          <a:ln w="3175">
            <a:solidFill>
              <a:schemeClr val="bg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921766" y="4171286"/>
            <a:ext cx="822780" cy="8451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5200" y="933787"/>
            <a:ext cx="10105144" cy="484960"/>
          </a:xfrm>
        </p:spPr>
        <p:txBody>
          <a:bodyPr>
            <a:noAutofit/>
          </a:bodyPr>
          <a:lstStyle/>
          <a:p>
            <a:r>
              <a:rPr lang="en-US" dirty="0" smtClean="0"/>
              <a:t>Attacks are overcoming traditional security methods every minute</a:t>
            </a:r>
            <a:endParaRPr lang="en-US" dirty="0"/>
          </a:p>
        </p:txBody>
      </p:sp>
      <p:grpSp>
        <p:nvGrpSpPr>
          <p:cNvPr id="39" name="Group 38"/>
          <p:cNvGrpSpPr/>
          <p:nvPr/>
        </p:nvGrpSpPr>
        <p:grpSpPr>
          <a:xfrm>
            <a:off x="-2" y="1382500"/>
            <a:ext cx="12124250" cy="2434902"/>
            <a:chOff x="-2" y="1382500"/>
            <a:chExt cx="12124250" cy="2434902"/>
          </a:xfrm>
        </p:grpSpPr>
        <p:sp>
          <p:nvSpPr>
            <p:cNvPr id="5" name="Pentagon 4"/>
            <p:cNvSpPr/>
            <p:nvPr/>
          </p:nvSpPr>
          <p:spPr>
            <a:xfrm>
              <a:off x="-2" y="1855096"/>
              <a:ext cx="8877672" cy="1489710"/>
            </a:xfrm>
            <a:prstGeom prst="homePlat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sz="6600" b="1" dirty="0" smtClean="0">
                  <a:solidFill>
                    <a:schemeClr val="tx1">
                      <a:lumMod val="75000"/>
                      <a:lumOff val="25000"/>
                    </a:schemeClr>
                  </a:solidFill>
                </a:rPr>
                <a:t>1,378,509,261</a:t>
              </a:r>
            </a:p>
            <a:p>
              <a:pPr indent="461963"/>
              <a:r>
                <a:rPr lang="en-US" dirty="0" smtClean="0">
                  <a:solidFill>
                    <a:schemeClr val="tx1"/>
                  </a:solidFill>
                </a:rPr>
                <a:t>Records exposed in 2016</a:t>
              </a:r>
              <a:endParaRPr lang="en-US" dirty="0">
                <a:solidFill>
                  <a:schemeClr val="tx1"/>
                </a:solidFill>
              </a:endParaRPr>
            </a:p>
          </p:txBody>
        </p:sp>
        <p:grpSp>
          <p:nvGrpSpPr>
            <p:cNvPr id="38" name="Group 37"/>
            <p:cNvGrpSpPr/>
            <p:nvPr/>
          </p:nvGrpSpPr>
          <p:grpSpPr>
            <a:xfrm>
              <a:off x="6866435" y="1382500"/>
              <a:ext cx="5257813" cy="2434902"/>
              <a:chOff x="6866435" y="1382500"/>
              <a:chExt cx="5257813" cy="2434902"/>
            </a:xfrm>
          </p:grpSpPr>
          <p:pic>
            <p:nvPicPr>
              <p:cNvPr id="1026" name="Picture 2" descr="Image result for global ma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6435" y="1382500"/>
                <a:ext cx="5257813" cy="24349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98987" y="1879773"/>
                <a:ext cx="3213716" cy="1538883"/>
              </a:xfrm>
              <a:prstGeom prst="rect">
                <a:avLst/>
              </a:prstGeom>
              <a:noFill/>
            </p:spPr>
            <p:txBody>
              <a:bodyPr wrap="square" rtlCol="0">
                <a:spAutoFit/>
              </a:bodyPr>
              <a:lstStyle/>
              <a:p>
                <a:pPr algn="ctr"/>
                <a:r>
                  <a:rPr lang="en-US" dirty="0"/>
                  <a:t>As a result of </a:t>
                </a:r>
              </a:p>
              <a:p>
                <a:pPr algn="ctr"/>
                <a:r>
                  <a:rPr lang="en-US" sz="4000" b="1" dirty="0">
                    <a:solidFill>
                      <a:schemeClr val="tx2"/>
                    </a:solidFill>
                  </a:rPr>
                  <a:t>1,792</a:t>
                </a:r>
              </a:p>
              <a:p>
                <a:pPr algn="ctr"/>
                <a:r>
                  <a:rPr lang="en-US" dirty="0"/>
                  <a:t>data breaches globally</a:t>
                </a:r>
              </a:p>
              <a:p>
                <a:pPr algn="ctr"/>
                <a:endParaRPr lang="en-US" dirty="0"/>
              </a:p>
            </p:txBody>
          </p:sp>
        </p:grpSp>
      </p:grpSp>
      <p:sp>
        <p:nvSpPr>
          <p:cNvPr id="30" name="Round Diagonal Corner Rectangle 29"/>
          <p:cNvSpPr/>
          <p:nvPr/>
        </p:nvSpPr>
        <p:spPr>
          <a:xfrm>
            <a:off x="-142042" y="5838042"/>
            <a:ext cx="8939813" cy="642509"/>
          </a:xfrm>
          <a:prstGeom prst="round2Diag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0188" algn="ctr"/>
            <a:r>
              <a:rPr lang="en-US" dirty="0" smtClean="0">
                <a:solidFill>
                  <a:schemeClr val="tx1"/>
                </a:solidFill>
              </a:rPr>
              <a:t>More than </a:t>
            </a:r>
            <a:r>
              <a:rPr lang="en-US" b="1" dirty="0" smtClean="0">
                <a:solidFill>
                  <a:schemeClr val="tx2"/>
                </a:solidFill>
              </a:rPr>
              <a:t>95%</a:t>
            </a:r>
            <a:r>
              <a:rPr lang="en-US" dirty="0" smtClean="0">
                <a:solidFill>
                  <a:schemeClr val="tx1"/>
                </a:solidFill>
              </a:rPr>
              <a:t> of all data breaches involved data that was </a:t>
            </a:r>
            <a:r>
              <a:rPr lang="en-US" b="1" dirty="0" smtClean="0">
                <a:solidFill>
                  <a:schemeClr val="tx2"/>
                </a:solidFill>
              </a:rPr>
              <a:t>NOT ENCRYPTED</a:t>
            </a:r>
            <a:endParaRPr lang="en-US" b="1" dirty="0">
              <a:solidFill>
                <a:schemeClr val="tx2"/>
              </a:solidFill>
            </a:endParaRPr>
          </a:p>
        </p:txBody>
      </p:sp>
      <p:sp>
        <p:nvSpPr>
          <p:cNvPr id="16" name="Pentagon 15"/>
          <p:cNvSpPr/>
          <p:nvPr/>
        </p:nvSpPr>
        <p:spPr>
          <a:xfrm>
            <a:off x="-2" y="3789300"/>
            <a:ext cx="3384119" cy="1489710"/>
          </a:xfrm>
          <a:prstGeom prst="homePlat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0188"/>
            <a:r>
              <a:rPr lang="en-US" dirty="0" smtClean="0">
                <a:solidFill>
                  <a:schemeClr val="tx1"/>
                </a:solidFill>
              </a:rPr>
              <a:t>Number of records  </a:t>
            </a:r>
          </a:p>
          <a:p>
            <a:pPr indent="230188"/>
            <a:r>
              <a:rPr lang="en-US" dirty="0" smtClean="0">
                <a:solidFill>
                  <a:schemeClr val="tx1"/>
                </a:solidFill>
              </a:rPr>
              <a:t>compromised</a:t>
            </a:r>
            <a:endParaRPr lang="en-US" dirty="0">
              <a:solidFill>
                <a:schemeClr val="tx1"/>
              </a:solidFill>
            </a:endParaRPr>
          </a:p>
        </p:txBody>
      </p:sp>
      <p:grpSp>
        <p:nvGrpSpPr>
          <p:cNvPr id="37" name="Group 36"/>
          <p:cNvGrpSpPr/>
          <p:nvPr/>
        </p:nvGrpSpPr>
        <p:grpSpPr>
          <a:xfrm>
            <a:off x="3118945" y="3810070"/>
            <a:ext cx="2317804" cy="1721328"/>
            <a:chOff x="2861490" y="3810070"/>
            <a:chExt cx="2317804" cy="1721328"/>
          </a:xfrm>
        </p:grpSpPr>
        <p:grpSp>
          <p:nvGrpSpPr>
            <p:cNvPr id="21" name="Group 20"/>
            <p:cNvGrpSpPr/>
            <p:nvPr/>
          </p:nvGrpSpPr>
          <p:grpSpPr>
            <a:xfrm>
              <a:off x="3504040" y="4062570"/>
              <a:ext cx="1062622" cy="1062622"/>
              <a:chOff x="3504040" y="3805116"/>
              <a:chExt cx="1062622" cy="1062622"/>
            </a:xfrm>
          </p:grpSpPr>
          <p:sp>
            <p:nvSpPr>
              <p:cNvPr id="20" name="Oval 19"/>
              <p:cNvSpPr/>
              <p:nvPr/>
            </p:nvSpPr>
            <p:spPr>
              <a:xfrm>
                <a:off x="3630967" y="3932809"/>
                <a:ext cx="822780" cy="8451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Image result for clock outlin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4040" y="3805116"/>
                <a:ext cx="1062622" cy="106262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891407" y="4946623"/>
              <a:ext cx="2287887" cy="584775"/>
            </a:xfrm>
            <a:prstGeom prst="rect">
              <a:avLst/>
            </a:prstGeom>
            <a:noFill/>
          </p:spPr>
          <p:txBody>
            <a:bodyPr wrap="square" rtlCol="0">
              <a:spAutoFit/>
            </a:bodyPr>
            <a:lstStyle/>
            <a:p>
              <a:pPr algn="ctr">
                <a:defRPr/>
              </a:pPr>
              <a:r>
                <a:rPr lang="en-US" sz="3200" b="1" kern="0" dirty="0" smtClean="0">
                  <a:solidFill>
                    <a:srgbClr val="FA821E"/>
                  </a:solidFill>
                  <a:latin typeface="Arial"/>
                </a:rPr>
                <a:t>3,776,738</a:t>
              </a:r>
              <a:endParaRPr lang="en-US" sz="3200" b="1" kern="0" dirty="0">
                <a:solidFill>
                  <a:srgbClr val="FA821E"/>
                </a:solidFill>
                <a:latin typeface="Arial"/>
              </a:endParaRPr>
            </a:p>
          </p:txBody>
        </p:sp>
        <p:sp>
          <p:nvSpPr>
            <p:cNvPr id="33" name="TextBox 32"/>
            <p:cNvSpPr txBox="1"/>
            <p:nvPr/>
          </p:nvSpPr>
          <p:spPr>
            <a:xfrm>
              <a:off x="2861490" y="3810070"/>
              <a:ext cx="2287887" cy="369332"/>
            </a:xfrm>
            <a:prstGeom prst="rect">
              <a:avLst/>
            </a:prstGeom>
            <a:noFill/>
          </p:spPr>
          <p:txBody>
            <a:bodyPr wrap="square" rtlCol="0">
              <a:spAutoFit/>
            </a:bodyPr>
            <a:lstStyle/>
            <a:p>
              <a:pPr algn="ctr">
                <a:defRPr/>
              </a:pPr>
              <a:r>
                <a:rPr lang="en-US" b="1" kern="0" dirty="0" smtClean="0">
                  <a:solidFill>
                    <a:schemeClr val="tx1">
                      <a:lumMod val="75000"/>
                      <a:lumOff val="25000"/>
                    </a:schemeClr>
                  </a:solidFill>
                  <a:latin typeface="Arial"/>
                </a:rPr>
                <a:t>EVERY DAY</a:t>
              </a:r>
              <a:endParaRPr lang="en-US" sz="3200" b="1" kern="0" dirty="0">
                <a:solidFill>
                  <a:srgbClr val="FA821E"/>
                </a:solidFill>
                <a:latin typeface="Arial"/>
              </a:endParaRPr>
            </a:p>
          </p:txBody>
        </p:sp>
      </p:grpSp>
      <p:grpSp>
        <p:nvGrpSpPr>
          <p:cNvPr id="36" name="Group 35"/>
          <p:cNvGrpSpPr/>
          <p:nvPr/>
        </p:nvGrpSpPr>
        <p:grpSpPr>
          <a:xfrm>
            <a:off x="7254704" y="3810070"/>
            <a:ext cx="3616884" cy="1721328"/>
            <a:chOff x="7254704" y="3810070"/>
            <a:chExt cx="3616884" cy="1721328"/>
          </a:xfrm>
        </p:grpSpPr>
        <p:grpSp>
          <p:nvGrpSpPr>
            <p:cNvPr id="24" name="Group 23"/>
            <p:cNvGrpSpPr/>
            <p:nvPr/>
          </p:nvGrpSpPr>
          <p:grpSpPr>
            <a:xfrm>
              <a:off x="7834086" y="4062570"/>
              <a:ext cx="3037502" cy="1062622"/>
              <a:chOff x="4669422" y="3805116"/>
              <a:chExt cx="3037502" cy="1062622"/>
            </a:xfrm>
          </p:grpSpPr>
          <p:sp>
            <p:nvSpPr>
              <p:cNvPr id="25" name="Oval 24"/>
              <p:cNvSpPr/>
              <p:nvPr/>
            </p:nvSpPr>
            <p:spPr>
              <a:xfrm>
                <a:off x="6884144" y="3913832"/>
                <a:ext cx="822780" cy="8451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lock outlin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9422" y="3805116"/>
                <a:ext cx="1062622" cy="106262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7254704" y="4946623"/>
              <a:ext cx="2287887" cy="584775"/>
            </a:xfrm>
            <a:prstGeom prst="rect">
              <a:avLst/>
            </a:prstGeom>
            <a:noFill/>
          </p:spPr>
          <p:txBody>
            <a:bodyPr wrap="square" rtlCol="0">
              <a:spAutoFit/>
            </a:bodyPr>
            <a:lstStyle/>
            <a:p>
              <a:pPr algn="ctr">
                <a:defRPr/>
              </a:pPr>
              <a:r>
                <a:rPr lang="en-US" sz="3200" b="1" kern="0" dirty="0" smtClean="0">
                  <a:solidFill>
                    <a:srgbClr val="FA821E"/>
                  </a:solidFill>
                  <a:latin typeface="Arial"/>
                </a:rPr>
                <a:t>2,623</a:t>
              </a:r>
              <a:endParaRPr lang="en-US" sz="3200" b="1" kern="0" dirty="0">
                <a:solidFill>
                  <a:srgbClr val="FA821E"/>
                </a:solidFill>
                <a:latin typeface="Arial"/>
              </a:endParaRPr>
            </a:p>
          </p:txBody>
        </p:sp>
        <p:sp>
          <p:nvSpPr>
            <p:cNvPr id="34" name="TextBox 33"/>
            <p:cNvSpPr txBox="1"/>
            <p:nvPr/>
          </p:nvSpPr>
          <p:spPr>
            <a:xfrm>
              <a:off x="7277662" y="3810070"/>
              <a:ext cx="2287887" cy="369332"/>
            </a:xfrm>
            <a:prstGeom prst="rect">
              <a:avLst/>
            </a:prstGeom>
            <a:noFill/>
          </p:spPr>
          <p:txBody>
            <a:bodyPr wrap="square" rtlCol="0">
              <a:spAutoFit/>
            </a:bodyPr>
            <a:lstStyle/>
            <a:p>
              <a:pPr algn="ctr">
                <a:defRPr/>
              </a:pPr>
              <a:r>
                <a:rPr lang="en-US" b="1" kern="0" dirty="0" smtClean="0">
                  <a:solidFill>
                    <a:schemeClr val="tx1">
                      <a:lumMod val="75000"/>
                      <a:lumOff val="25000"/>
                    </a:schemeClr>
                  </a:solidFill>
                  <a:latin typeface="Arial"/>
                </a:rPr>
                <a:t>EVERY MINUTE</a:t>
              </a:r>
            </a:p>
          </p:txBody>
        </p:sp>
      </p:grpSp>
      <p:grpSp>
        <p:nvGrpSpPr>
          <p:cNvPr id="29" name="Group 28"/>
          <p:cNvGrpSpPr/>
          <p:nvPr/>
        </p:nvGrpSpPr>
        <p:grpSpPr>
          <a:xfrm>
            <a:off x="5143606" y="3810070"/>
            <a:ext cx="2287887" cy="1721328"/>
            <a:chOff x="5427031" y="3810070"/>
            <a:chExt cx="2287887" cy="1721328"/>
          </a:xfrm>
        </p:grpSpPr>
        <p:grpSp>
          <p:nvGrpSpPr>
            <p:cNvPr id="27" name="Group 26"/>
            <p:cNvGrpSpPr/>
            <p:nvPr/>
          </p:nvGrpSpPr>
          <p:grpSpPr>
            <a:xfrm>
              <a:off x="6037253" y="4047310"/>
              <a:ext cx="1062622" cy="1062622"/>
              <a:chOff x="8247796" y="3789856"/>
              <a:chExt cx="1062622" cy="1062622"/>
            </a:xfrm>
          </p:grpSpPr>
          <p:sp>
            <p:nvSpPr>
              <p:cNvPr id="26" name="Oval 25"/>
              <p:cNvSpPr/>
              <p:nvPr/>
            </p:nvSpPr>
            <p:spPr>
              <a:xfrm>
                <a:off x="8367710" y="3898572"/>
                <a:ext cx="822780" cy="8451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Image result for clock outlin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7796" y="3789856"/>
                <a:ext cx="1062622" cy="106262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a:off x="5427031" y="4946623"/>
              <a:ext cx="2287887" cy="584775"/>
            </a:xfrm>
            <a:prstGeom prst="rect">
              <a:avLst/>
            </a:prstGeom>
            <a:noFill/>
          </p:spPr>
          <p:txBody>
            <a:bodyPr wrap="square" rtlCol="0">
              <a:spAutoFit/>
            </a:bodyPr>
            <a:lstStyle/>
            <a:p>
              <a:pPr algn="ctr">
                <a:defRPr/>
              </a:pPr>
              <a:r>
                <a:rPr lang="en-US" sz="3200" b="1" kern="0" dirty="0" smtClean="0">
                  <a:solidFill>
                    <a:srgbClr val="FA821E"/>
                  </a:solidFill>
                  <a:latin typeface="Arial"/>
                </a:rPr>
                <a:t>157,364</a:t>
              </a:r>
              <a:endParaRPr lang="en-US" sz="3200" b="1" kern="0" dirty="0">
                <a:solidFill>
                  <a:srgbClr val="FA821E"/>
                </a:solidFill>
                <a:latin typeface="Arial"/>
              </a:endParaRPr>
            </a:p>
          </p:txBody>
        </p:sp>
        <p:sp>
          <p:nvSpPr>
            <p:cNvPr id="35" name="TextBox 34"/>
            <p:cNvSpPr txBox="1"/>
            <p:nvPr/>
          </p:nvSpPr>
          <p:spPr>
            <a:xfrm>
              <a:off x="5427031" y="3810070"/>
              <a:ext cx="2287887" cy="369332"/>
            </a:xfrm>
            <a:prstGeom prst="rect">
              <a:avLst/>
            </a:prstGeom>
            <a:noFill/>
          </p:spPr>
          <p:txBody>
            <a:bodyPr wrap="square" rtlCol="0">
              <a:spAutoFit/>
            </a:bodyPr>
            <a:lstStyle/>
            <a:p>
              <a:pPr algn="ctr">
                <a:defRPr/>
              </a:pPr>
              <a:r>
                <a:rPr lang="en-US" b="1" kern="0" dirty="0" smtClean="0">
                  <a:solidFill>
                    <a:schemeClr val="tx1">
                      <a:lumMod val="75000"/>
                      <a:lumOff val="25000"/>
                    </a:schemeClr>
                  </a:solidFill>
                  <a:latin typeface="Arial"/>
                </a:rPr>
                <a:t>EVERY HOUR</a:t>
              </a:r>
            </a:p>
          </p:txBody>
        </p:sp>
      </p:grpSp>
      <p:sp>
        <p:nvSpPr>
          <p:cNvPr id="31" name="TextBox 30"/>
          <p:cNvSpPr txBox="1"/>
          <p:nvPr/>
        </p:nvSpPr>
        <p:spPr>
          <a:xfrm>
            <a:off x="119025" y="6530355"/>
            <a:ext cx="5317724" cy="276999"/>
          </a:xfrm>
          <a:prstGeom prst="rect">
            <a:avLst/>
          </a:prstGeom>
          <a:noFill/>
        </p:spPr>
        <p:txBody>
          <a:bodyPr wrap="square" rtlCol="0">
            <a:spAutoFit/>
          </a:bodyPr>
          <a:lstStyle/>
          <a:p>
            <a:r>
              <a:rPr lang="en-US" sz="1200" dirty="0" smtClean="0"/>
              <a:t>Source: 2016 Breach Level Index</a:t>
            </a:r>
            <a:endParaRPr lang="en-US" sz="1200" dirty="0"/>
          </a:p>
        </p:txBody>
      </p:sp>
      <p:grpSp>
        <p:nvGrpSpPr>
          <p:cNvPr id="6" name="Group 5"/>
          <p:cNvGrpSpPr/>
          <p:nvPr/>
        </p:nvGrpSpPr>
        <p:grpSpPr>
          <a:xfrm>
            <a:off x="9352282" y="3812845"/>
            <a:ext cx="2310845" cy="1721328"/>
            <a:chOff x="9352282" y="3812845"/>
            <a:chExt cx="2310845" cy="1721328"/>
          </a:xfrm>
        </p:grpSpPr>
        <p:pic>
          <p:nvPicPr>
            <p:cNvPr id="32" name="Picture 4" descr="Image result for clock outlin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4916" y="4065345"/>
              <a:ext cx="1062622" cy="106262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9352282" y="4949398"/>
              <a:ext cx="2287887" cy="584775"/>
            </a:xfrm>
            <a:prstGeom prst="rect">
              <a:avLst/>
            </a:prstGeom>
            <a:noFill/>
          </p:spPr>
          <p:txBody>
            <a:bodyPr wrap="square" rtlCol="0">
              <a:spAutoFit/>
            </a:bodyPr>
            <a:lstStyle/>
            <a:p>
              <a:pPr algn="ctr">
                <a:defRPr/>
              </a:pPr>
              <a:r>
                <a:rPr lang="en-US" sz="3200" b="1" kern="0" dirty="0" smtClean="0">
                  <a:solidFill>
                    <a:srgbClr val="FA821E"/>
                  </a:solidFill>
                  <a:latin typeface="Arial"/>
                </a:rPr>
                <a:t>44</a:t>
              </a:r>
              <a:endParaRPr lang="en-US" sz="3200" b="1" kern="0" dirty="0">
                <a:solidFill>
                  <a:srgbClr val="FA821E"/>
                </a:solidFill>
                <a:latin typeface="Arial"/>
              </a:endParaRPr>
            </a:p>
          </p:txBody>
        </p:sp>
        <p:sp>
          <p:nvSpPr>
            <p:cNvPr id="42" name="TextBox 41"/>
            <p:cNvSpPr txBox="1"/>
            <p:nvPr/>
          </p:nvSpPr>
          <p:spPr>
            <a:xfrm>
              <a:off x="9375240" y="3812845"/>
              <a:ext cx="2287887" cy="369332"/>
            </a:xfrm>
            <a:prstGeom prst="rect">
              <a:avLst/>
            </a:prstGeom>
            <a:noFill/>
          </p:spPr>
          <p:txBody>
            <a:bodyPr wrap="square" rtlCol="0">
              <a:spAutoFit/>
            </a:bodyPr>
            <a:lstStyle/>
            <a:p>
              <a:pPr algn="ctr">
                <a:defRPr/>
              </a:pPr>
              <a:r>
                <a:rPr lang="en-US" b="1" kern="0" dirty="0" smtClean="0">
                  <a:solidFill>
                    <a:schemeClr val="tx1">
                      <a:lumMod val="75000"/>
                      <a:lumOff val="25000"/>
                    </a:schemeClr>
                  </a:solidFill>
                  <a:latin typeface="Arial"/>
                </a:rPr>
                <a:t>EVERY SECOND</a:t>
              </a:r>
            </a:p>
          </p:txBody>
        </p:sp>
      </p:grpSp>
    </p:spTree>
    <p:extLst>
      <p:ext uri="{BB962C8B-B14F-4D97-AF65-F5344CB8AC3E}">
        <p14:creationId xmlns:p14="http://schemas.microsoft.com/office/powerpoint/2010/main" val="17821675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23323A-7B94-4B7E-998A-4CEB69289686}" type="slidenum">
              <a:rPr lang="en-GB" smtClean="0"/>
              <a:pPr/>
              <a:t>6</a:t>
            </a:fld>
            <a:endParaRPr lang="en-GB" dirty="0"/>
          </a:p>
        </p:txBody>
      </p:sp>
      <p:sp>
        <p:nvSpPr>
          <p:cNvPr id="5" name="TextBox 4"/>
          <p:cNvSpPr txBox="1"/>
          <p:nvPr/>
        </p:nvSpPr>
        <p:spPr>
          <a:xfrm>
            <a:off x="722613" y="597408"/>
            <a:ext cx="10652523" cy="1077218"/>
          </a:xfrm>
          <a:prstGeom prst="rect">
            <a:avLst/>
          </a:prstGeom>
          <a:noFill/>
        </p:spPr>
        <p:txBody>
          <a:bodyPr wrap="square" rtlCol="0">
            <a:spAutoFit/>
          </a:bodyPr>
          <a:lstStyle/>
          <a:p>
            <a:r>
              <a:rPr lang="en-US" sz="3200" spc="-27" dirty="0">
                <a:solidFill>
                  <a:srgbClr val="212121"/>
                </a:solidFill>
              </a:rPr>
              <a:t>With no defined perimeter in the digital world, it’s time for </a:t>
            </a:r>
            <a:r>
              <a:rPr lang="en-US" sz="3200" spc="-27" dirty="0"/>
              <a:t>a </a:t>
            </a:r>
            <a:r>
              <a:rPr lang="en-US" sz="3200" dirty="0"/>
              <a:t>fundamental shift in the </a:t>
            </a:r>
            <a:r>
              <a:rPr lang="en-US" sz="3200" dirty="0">
                <a:solidFill>
                  <a:srgbClr val="FA821E"/>
                </a:solidFill>
              </a:rPr>
              <a:t>security paradigm</a:t>
            </a:r>
            <a:r>
              <a:rPr lang="en-US" sz="3200" dirty="0" smtClean="0">
                <a:solidFill>
                  <a:srgbClr val="212121"/>
                </a:solidFill>
              </a:rPr>
              <a:t>…</a:t>
            </a:r>
            <a:endParaRPr lang="en-US" sz="3200" dirty="0">
              <a:solidFill>
                <a:srgbClr val="212121"/>
              </a:solidFill>
            </a:endParaRPr>
          </a:p>
        </p:txBody>
      </p:sp>
      <p:sp>
        <p:nvSpPr>
          <p:cNvPr id="6" name="TextBox 5"/>
          <p:cNvSpPr txBox="1"/>
          <p:nvPr/>
        </p:nvSpPr>
        <p:spPr>
          <a:xfrm>
            <a:off x="3547872" y="5163312"/>
            <a:ext cx="7827264" cy="1077218"/>
          </a:xfrm>
          <a:prstGeom prst="rect">
            <a:avLst/>
          </a:prstGeom>
          <a:noFill/>
        </p:spPr>
        <p:txBody>
          <a:bodyPr wrap="square" rtlCol="0">
            <a:spAutoFit/>
          </a:bodyPr>
          <a:lstStyle/>
          <a:p>
            <a:pPr algn="r" defTabSz="1219170">
              <a:defRPr/>
            </a:pPr>
            <a:r>
              <a:rPr lang="en-US" sz="3200" dirty="0">
                <a:solidFill>
                  <a:srgbClr val="212121"/>
                </a:solidFill>
              </a:rPr>
              <a:t>…b</a:t>
            </a:r>
            <a:r>
              <a:rPr lang="en-US" sz="3200" spc="-27" dirty="0">
                <a:solidFill>
                  <a:srgbClr val="212121"/>
                </a:solidFill>
              </a:rPr>
              <a:t>y moving security closer to what matters most – </a:t>
            </a:r>
            <a:r>
              <a:rPr lang="en-US" sz="3200" spc="-27" dirty="0">
                <a:solidFill>
                  <a:srgbClr val="FA821E"/>
                </a:solidFill>
              </a:rPr>
              <a:t>Data and Identities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 y="1608248"/>
            <a:ext cx="10058400" cy="3621442"/>
          </a:xfrm>
          <a:prstGeom prst="rect">
            <a:avLst/>
          </a:prstGeom>
        </p:spPr>
      </p:pic>
      <p:grpSp>
        <p:nvGrpSpPr>
          <p:cNvPr id="17" name="Group 16"/>
          <p:cNvGrpSpPr/>
          <p:nvPr/>
        </p:nvGrpSpPr>
        <p:grpSpPr>
          <a:xfrm>
            <a:off x="9058656" y="3401663"/>
            <a:ext cx="999744" cy="999744"/>
            <a:chOff x="9308557" y="2919097"/>
            <a:chExt cx="999744" cy="999744"/>
          </a:xfrm>
        </p:grpSpPr>
        <p:sp>
          <p:nvSpPr>
            <p:cNvPr id="8" name="Oval 7"/>
            <p:cNvSpPr/>
            <p:nvPr/>
          </p:nvSpPr>
          <p:spPr>
            <a:xfrm>
              <a:off x="9308557" y="2919097"/>
              <a:ext cx="999744" cy="999744"/>
            </a:xfrm>
            <a:prstGeom prst="ellipse">
              <a:avLst/>
            </a:prstGeom>
            <a:solidFill>
              <a:schemeClr val="bg1"/>
            </a:solidFill>
            <a:ln>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6385" y="3134120"/>
              <a:ext cx="562822" cy="638730"/>
            </a:xfrm>
            <a:prstGeom prst="rect">
              <a:avLst/>
            </a:prstGeom>
          </p:spPr>
        </p:pic>
      </p:grpSp>
      <p:grpSp>
        <p:nvGrpSpPr>
          <p:cNvPr id="15" name="Group 14"/>
          <p:cNvGrpSpPr/>
          <p:nvPr/>
        </p:nvGrpSpPr>
        <p:grpSpPr>
          <a:xfrm>
            <a:off x="9956945" y="2616942"/>
            <a:ext cx="1096743" cy="999744"/>
            <a:chOff x="10168396" y="2086315"/>
            <a:chExt cx="1096743" cy="999744"/>
          </a:xfrm>
        </p:grpSpPr>
        <p:sp>
          <p:nvSpPr>
            <p:cNvPr id="10" name="Oval 9"/>
            <p:cNvSpPr/>
            <p:nvPr/>
          </p:nvSpPr>
          <p:spPr>
            <a:xfrm>
              <a:off x="10216896" y="2086315"/>
              <a:ext cx="999744" cy="999744"/>
            </a:xfrm>
            <a:prstGeom prst="ellipse">
              <a:avLst/>
            </a:prstGeom>
            <a:solidFill>
              <a:schemeClr val="bg1"/>
            </a:solidFill>
            <a:ln>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8396" y="2106578"/>
              <a:ext cx="1096743" cy="979481"/>
            </a:xfrm>
            <a:prstGeom prst="rect">
              <a:avLst/>
            </a:prstGeom>
          </p:spPr>
        </p:pic>
      </p:grpSp>
      <p:grpSp>
        <p:nvGrpSpPr>
          <p:cNvPr id="16" name="Group 15"/>
          <p:cNvGrpSpPr/>
          <p:nvPr/>
        </p:nvGrpSpPr>
        <p:grpSpPr>
          <a:xfrm>
            <a:off x="10266228" y="3790379"/>
            <a:ext cx="999744" cy="999744"/>
            <a:chOff x="10516129" y="3307813"/>
            <a:chExt cx="999744" cy="999744"/>
          </a:xfrm>
        </p:grpSpPr>
        <p:sp>
          <p:nvSpPr>
            <p:cNvPr id="11" name="Oval 10"/>
            <p:cNvSpPr/>
            <p:nvPr/>
          </p:nvSpPr>
          <p:spPr>
            <a:xfrm>
              <a:off x="10516129" y="3307813"/>
              <a:ext cx="999744" cy="999744"/>
            </a:xfrm>
            <a:prstGeom prst="ellipse">
              <a:avLst/>
            </a:prstGeom>
            <a:solidFill>
              <a:schemeClr val="bg1"/>
            </a:solidFill>
            <a:ln>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5218" y="3451994"/>
              <a:ext cx="619918" cy="711382"/>
            </a:xfrm>
            <a:prstGeom prst="rect">
              <a:avLst/>
            </a:prstGeom>
          </p:spPr>
        </p:pic>
      </p:grpSp>
    </p:spTree>
    <p:extLst>
      <p:ext uri="{BB962C8B-B14F-4D97-AF65-F5344CB8AC3E}">
        <p14:creationId xmlns:p14="http://schemas.microsoft.com/office/powerpoint/2010/main" val="10721390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p:txBody>
          <a:bodyPr/>
          <a:lstStyle/>
          <a:p>
            <a:fld id="{7F23323A-7B94-4B7E-998A-4CEB69289686}" type="slidenum">
              <a:rPr lang="en-GB" smtClean="0"/>
              <a:pPr/>
              <a:t>7</a:t>
            </a:fld>
            <a:endParaRPr lang="en-GB" dirty="0"/>
          </a:p>
        </p:txBody>
      </p:sp>
      <p:pic>
        <p:nvPicPr>
          <p:cNvPr id="10" name="linksGemalto.png" descr="/Users/sophie/Documents/1_CLIENTS/GEMALTO/1602_GE_Pres Corporate/img/linksGemalto.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616002" y="2093250"/>
            <a:ext cx="6959999" cy="3877547"/>
          </a:xfrm>
          <a:prstGeom prst="rect">
            <a:avLst/>
          </a:prstGeom>
        </p:spPr>
      </p:pic>
      <p:sp>
        <p:nvSpPr>
          <p:cNvPr id="12" name="ZoneTexte 11"/>
          <p:cNvSpPr txBox="1"/>
          <p:nvPr/>
        </p:nvSpPr>
        <p:spPr>
          <a:xfrm>
            <a:off x="3035577" y="3964389"/>
            <a:ext cx="2765107" cy="1036309"/>
          </a:xfrm>
          <a:prstGeom prst="rect">
            <a:avLst/>
          </a:prstGeom>
          <a:noFill/>
        </p:spPr>
        <p:txBody>
          <a:bodyPr wrap="square" rtlCol="0">
            <a:spAutoFit/>
          </a:bodyPr>
          <a:lstStyle/>
          <a:p>
            <a:pPr algn="ctr"/>
            <a:r>
              <a:rPr lang="fr-FR" sz="2400" b="1" dirty="0" smtClean="0"/>
              <a:t>SECURE</a:t>
            </a:r>
            <a:endParaRPr lang="fr-FR" sz="2400" b="1" dirty="0"/>
          </a:p>
          <a:p>
            <a:pPr algn="ctr"/>
            <a:r>
              <a:rPr lang="fr-FR" sz="1867" dirty="0" smtClean="0"/>
              <a:t>ACCESS AND</a:t>
            </a:r>
            <a:r>
              <a:rPr lang="fr-FR" sz="1867" dirty="0"/>
              <a:t/>
            </a:r>
            <a:br>
              <a:rPr lang="fr-FR" sz="1867" dirty="0"/>
            </a:br>
            <a:r>
              <a:rPr lang="fr-FR" sz="1867" dirty="0"/>
              <a:t>DEVICES</a:t>
            </a:r>
          </a:p>
        </p:txBody>
      </p:sp>
      <p:pic>
        <p:nvPicPr>
          <p:cNvPr id="16" name="authenticate.png" descr="/Users/sophie/Documents/1_CLIENTS/GEMALTO/1602_GE_Pres Corporate/img/authenticate.png"/>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a:xfrm>
            <a:off x="3987608" y="2942347"/>
            <a:ext cx="861049" cy="859225"/>
          </a:xfrm>
          <a:prstGeom prst="rect">
            <a:avLst/>
          </a:prstGeom>
        </p:spPr>
      </p:pic>
      <p:pic>
        <p:nvPicPr>
          <p:cNvPr id="17" name="Gemalto_Icon_Refined_Protect.png" descr="/Users/sophie/Documents/1_CLIENTS/GEMALTO/Charte/Pictos/Corporate Icons/Gemalto_Icon_Refined_Protect.png"/>
          <p:cNvPicPr>
            <a:picLocks noChangeAspect="1"/>
          </p:cNvPicPr>
          <p:nvPr/>
        </p:nvPicPr>
        <p:blipFill>
          <a:blip r:embed="rId7" r:link="rId8" cstate="screen">
            <a:biLevel thresh="25000"/>
            <a:extLst>
              <a:ext uri="{28A0092B-C50C-407E-A947-70E740481C1C}">
                <a14:useLocalDpi xmlns:a14="http://schemas.microsoft.com/office/drawing/2010/main"/>
              </a:ext>
            </a:extLst>
          </a:blip>
          <a:stretch>
            <a:fillRect/>
          </a:stretch>
        </p:blipFill>
        <p:spPr>
          <a:xfrm>
            <a:off x="7241223" y="4461346"/>
            <a:ext cx="840085" cy="979753"/>
          </a:xfrm>
          <a:prstGeom prst="rect">
            <a:avLst/>
          </a:prstGeom>
        </p:spPr>
      </p:pic>
      <p:sp>
        <p:nvSpPr>
          <p:cNvPr id="19" name="ZoneTexte 18"/>
          <p:cNvSpPr txBox="1"/>
          <p:nvPr/>
        </p:nvSpPr>
        <p:spPr>
          <a:xfrm>
            <a:off x="6011487" y="2955778"/>
            <a:ext cx="3264049" cy="1323632"/>
          </a:xfrm>
          <a:prstGeom prst="rect">
            <a:avLst/>
          </a:prstGeom>
          <a:noFill/>
        </p:spPr>
        <p:txBody>
          <a:bodyPr wrap="square" rtlCol="0">
            <a:spAutoFit/>
          </a:bodyPr>
          <a:lstStyle/>
          <a:p>
            <a:pPr algn="ctr"/>
            <a:r>
              <a:rPr lang="fr-FR" sz="2400" b="1" dirty="0" smtClean="0"/>
              <a:t>PROTECT</a:t>
            </a:r>
            <a:endParaRPr lang="fr-FR" sz="2400" b="1" dirty="0"/>
          </a:p>
          <a:p>
            <a:pPr algn="ctr"/>
            <a:r>
              <a:rPr lang="fr-FR" sz="1867" dirty="0"/>
              <a:t>DATA ACROSS</a:t>
            </a:r>
          </a:p>
          <a:p>
            <a:pPr algn="ctr"/>
            <a:r>
              <a:rPr lang="fr-FR" sz="1867" dirty="0"/>
              <a:t>NETWORKS AND </a:t>
            </a:r>
            <a:br>
              <a:rPr lang="fr-FR" sz="1867" dirty="0"/>
            </a:br>
            <a:r>
              <a:rPr lang="fr-FR" sz="1867" dirty="0"/>
              <a:t>THE CLOUD</a:t>
            </a:r>
          </a:p>
        </p:txBody>
      </p:sp>
      <p:sp>
        <p:nvSpPr>
          <p:cNvPr id="3" name="Title 2"/>
          <p:cNvSpPr>
            <a:spLocks noGrp="1"/>
          </p:cNvSpPr>
          <p:nvPr>
            <p:ph type="title"/>
          </p:nvPr>
        </p:nvSpPr>
        <p:spPr>
          <a:xfrm>
            <a:off x="958915" y="915201"/>
            <a:ext cx="10105144" cy="484960"/>
          </a:xfrm>
        </p:spPr>
        <p:txBody>
          <a:bodyPr>
            <a:normAutofit fontScale="90000"/>
          </a:bodyPr>
          <a:lstStyle/>
          <a:p>
            <a:r>
              <a:rPr lang="en-US" dirty="0"/>
              <a:t>What if you could </a:t>
            </a:r>
            <a:r>
              <a:rPr lang="en-US" dirty="0" smtClean="0"/>
              <a:t>centralize security </a:t>
            </a:r>
            <a:r>
              <a:rPr lang="en-US" dirty="0"/>
              <a:t>across your </a:t>
            </a:r>
            <a:r>
              <a:rPr lang="en-US" dirty="0" smtClean="0"/>
              <a:t>enterprise – </a:t>
            </a:r>
            <a:r>
              <a:rPr lang="en-US" dirty="0" smtClean="0">
                <a:solidFill>
                  <a:schemeClr val="tx1"/>
                </a:solidFill>
              </a:rPr>
              <a:t>at the edge and the core?</a:t>
            </a:r>
            <a:endParaRPr lang="en-US" dirty="0">
              <a:solidFill>
                <a:schemeClr val="tx1"/>
              </a:solidFill>
            </a:endParaRPr>
          </a:p>
        </p:txBody>
      </p:sp>
    </p:spTree>
    <p:extLst>
      <p:ext uri="{BB962C8B-B14F-4D97-AF65-F5344CB8AC3E}">
        <p14:creationId xmlns:p14="http://schemas.microsoft.com/office/powerpoint/2010/main" val="42676891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93341"/>
            <a:ext cx="12192000" cy="3467990"/>
          </a:xfrm>
          <a:prstGeom prst="rect">
            <a:avLst/>
          </a:prstGeom>
          <a:gradFill flip="none" rotWithShape="1">
            <a:gsLst>
              <a:gs pos="0">
                <a:schemeClr val="bg1">
                  <a:lumMod val="95000"/>
                </a:schemeClr>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5" name="Image 20" descr="01_cit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905" y="4230276"/>
            <a:ext cx="6732240" cy="1629355"/>
          </a:xfrm>
          <a:prstGeom prst="rect">
            <a:avLst/>
          </a:prstGeom>
        </p:spPr>
      </p:pic>
      <p:sp>
        <p:nvSpPr>
          <p:cNvPr id="2" name="Title 1"/>
          <p:cNvSpPr>
            <a:spLocks noGrp="1"/>
          </p:cNvSpPr>
          <p:nvPr>
            <p:ph type="title"/>
          </p:nvPr>
        </p:nvSpPr>
        <p:spPr>
          <a:xfrm>
            <a:off x="1004563" y="794904"/>
            <a:ext cx="10105144" cy="484960"/>
          </a:xfrm>
        </p:spPr>
        <p:txBody>
          <a:bodyPr>
            <a:normAutofit fontScale="90000"/>
          </a:bodyPr>
          <a:lstStyle/>
          <a:p>
            <a:r>
              <a:rPr lang="en-US" dirty="0" smtClean="0"/>
              <a:t>Move security beyond the perimeter to defend </a:t>
            </a:r>
            <a:r>
              <a:rPr lang="en-US" dirty="0"/>
              <a:t>what’s really under attack</a:t>
            </a:r>
          </a:p>
        </p:txBody>
      </p:sp>
      <p:grpSp>
        <p:nvGrpSpPr>
          <p:cNvPr id="7" name="Group 6"/>
          <p:cNvGrpSpPr/>
          <p:nvPr/>
        </p:nvGrpSpPr>
        <p:grpSpPr>
          <a:xfrm>
            <a:off x="4828347" y="1534018"/>
            <a:ext cx="3456534" cy="2947662"/>
            <a:chOff x="4828347" y="1534018"/>
            <a:chExt cx="3456534" cy="2947662"/>
          </a:xfrm>
        </p:grpSpPr>
        <p:sp>
          <p:nvSpPr>
            <p:cNvPr id="12" name="Round Single Corner Rectangle 11"/>
            <p:cNvSpPr/>
            <p:nvPr/>
          </p:nvSpPr>
          <p:spPr>
            <a:xfrm flipV="1">
              <a:off x="4828347" y="1534018"/>
              <a:ext cx="3310817" cy="1328928"/>
            </a:xfrm>
            <a:prstGeom prst="round1Rect">
              <a:avLst/>
            </a:prstGeom>
            <a:no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46146" y="1683983"/>
              <a:ext cx="3438735" cy="1046440"/>
            </a:xfrm>
            <a:prstGeom prst="rect">
              <a:avLst/>
            </a:prstGeom>
            <a:noFill/>
          </p:spPr>
          <p:txBody>
            <a:bodyPr wrap="square" rtlCol="0">
              <a:spAutoFit/>
            </a:bodyPr>
            <a:lstStyle/>
            <a:p>
              <a:r>
                <a:rPr lang="en-US" sz="1400" b="1" dirty="0" smtClean="0">
                  <a:solidFill>
                    <a:srgbClr val="4C1964"/>
                  </a:solidFill>
                </a:rPr>
                <a:t>OWN &amp; SECURE ENCRYPTION KEYS</a:t>
              </a:r>
              <a:r>
                <a:rPr lang="en-US" sz="1200" b="1" dirty="0">
                  <a:solidFill>
                    <a:srgbClr val="4C1964"/>
                  </a:solidFill>
                </a:rPr>
                <a:t> </a:t>
              </a:r>
              <a:endParaRPr lang="en-US" sz="1200" b="1" dirty="0" smtClean="0">
                <a:solidFill>
                  <a:srgbClr val="4C1964"/>
                </a:solidFill>
              </a:endParaRPr>
            </a:p>
            <a:p>
              <a:endParaRPr lang="en-US" sz="1200" b="1" dirty="0">
                <a:solidFill>
                  <a:srgbClr val="4C1964"/>
                </a:solidFill>
              </a:endParaRPr>
            </a:p>
            <a:p>
              <a:pPr marL="171450" indent="-171450">
                <a:buFont typeface="Arial" charset="0"/>
                <a:buChar char="•"/>
              </a:pPr>
              <a:r>
                <a:rPr lang="en-US" sz="1200" dirty="0" smtClean="0">
                  <a:solidFill>
                    <a:srgbClr val="4C1964"/>
                  </a:solidFill>
                </a:rPr>
                <a:t>Manage </a:t>
              </a:r>
              <a:r>
                <a:rPr lang="en-US" sz="1200" dirty="0">
                  <a:solidFill>
                    <a:srgbClr val="4C1964"/>
                  </a:solidFill>
                </a:rPr>
                <a:t>key </a:t>
              </a:r>
              <a:r>
                <a:rPr lang="en-US" sz="1200" dirty="0" smtClean="0">
                  <a:solidFill>
                    <a:srgbClr val="4C1964"/>
                  </a:solidFill>
                </a:rPr>
                <a:t>lifecycle</a:t>
              </a:r>
            </a:p>
            <a:p>
              <a:pPr marL="171450" indent="-171450">
                <a:buFont typeface="Arial" charset="0"/>
                <a:buChar char="•"/>
              </a:pPr>
              <a:r>
                <a:rPr lang="en-US" sz="1200" dirty="0" smtClean="0">
                  <a:solidFill>
                    <a:srgbClr val="4C1964"/>
                  </a:solidFill>
                </a:rPr>
                <a:t>Store </a:t>
              </a:r>
              <a:r>
                <a:rPr lang="en-US" sz="1200" dirty="0">
                  <a:solidFill>
                    <a:srgbClr val="4C1964"/>
                  </a:solidFill>
                </a:rPr>
                <a:t>keys </a:t>
              </a:r>
              <a:r>
                <a:rPr lang="en-US" sz="1200" dirty="0" smtClean="0">
                  <a:solidFill>
                    <a:srgbClr val="4C1964"/>
                  </a:solidFill>
                </a:rPr>
                <a:t>securely</a:t>
              </a:r>
            </a:p>
            <a:p>
              <a:pPr marL="171450" indent="-171450">
                <a:buFont typeface="Arial" charset="0"/>
                <a:buChar char="•"/>
              </a:pPr>
              <a:r>
                <a:rPr lang="en-US" sz="1200" dirty="0" smtClean="0">
                  <a:solidFill>
                    <a:srgbClr val="4C1964"/>
                  </a:solidFill>
                </a:rPr>
                <a:t>Manage </a:t>
              </a:r>
              <a:r>
                <a:rPr lang="en-US" sz="1200" dirty="0">
                  <a:solidFill>
                    <a:srgbClr val="4C1964"/>
                  </a:solidFill>
                </a:rPr>
                <a:t>cryptographic resources</a:t>
              </a:r>
            </a:p>
          </p:txBody>
        </p:sp>
        <p:sp>
          <p:nvSpPr>
            <p:cNvPr id="18" name="Rectangle à coins arrondis 22"/>
            <p:cNvSpPr/>
            <p:nvPr/>
          </p:nvSpPr>
          <p:spPr>
            <a:xfrm flipH="1">
              <a:off x="6378363" y="3776971"/>
              <a:ext cx="701444" cy="704709"/>
            </a:xfrm>
            <a:custGeom>
              <a:avLst/>
              <a:gdLst>
                <a:gd name="connsiteX0" fmla="*/ 0 w 635020"/>
                <a:gd name="connsiteY0" fmla="*/ 105839 h 635020"/>
                <a:gd name="connsiteX1" fmla="*/ 105839 w 635020"/>
                <a:gd name="connsiteY1" fmla="*/ 0 h 635020"/>
                <a:gd name="connsiteX2" fmla="*/ 529181 w 635020"/>
                <a:gd name="connsiteY2" fmla="*/ 0 h 635020"/>
                <a:gd name="connsiteX3" fmla="*/ 635020 w 635020"/>
                <a:gd name="connsiteY3" fmla="*/ 105839 h 635020"/>
                <a:gd name="connsiteX4" fmla="*/ 635020 w 635020"/>
                <a:gd name="connsiteY4" fmla="*/ 529181 h 635020"/>
                <a:gd name="connsiteX5" fmla="*/ 529181 w 635020"/>
                <a:gd name="connsiteY5" fmla="*/ 635020 h 635020"/>
                <a:gd name="connsiteX6" fmla="*/ 105839 w 635020"/>
                <a:gd name="connsiteY6" fmla="*/ 635020 h 635020"/>
                <a:gd name="connsiteX7" fmla="*/ 0 w 635020"/>
                <a:gd name="connsiteY7" fmla="*/ 529181 h 635020"/>
                <a:gd name="connsiteX8" fmla="*/ 0 w 635020"/>
                <a:gd name="connsiteY8" fmla="*/ 105839 h 635020"/>
                <a:gd name="connsiteX0" fmla="*/ 529181 w 635020"/>
                <a:gd name="connsiteY0" fmla="*/ 635020 h 726460"/>
                <a:gd name="connsiteX1" fmla="*/ 105839 w 635020"/>
                <a:gd name="connsiteY1" fmla="*/ 635020 h 726460"/>
                <a:gd name="connsiteX2" fmla="*/ 0 w 635020"/>
                <a:gd name="connsiteY2" fmla="*/ 529181 h 726460"/>
                <a:gd name="connsiteX3" fmla="*/ 0 w 635020"/>
                <a:gd name="connsiteY3" fmla="*/ 105839 h 726460"/>
                <a:gd name="connsiteX4" fmla="*/ 105839 w 635020"/>
                <a:gd name="connsiteY4" fmla="*/ 0 h 726460"/>
                <a:gd name="connsiteX5" fmla="*/ 529181 w 635020"/>
                <a:gd name="connsiteY5" fmla="*/ 0 h 726460"/>
                <a:gd name="connsiteX6" fmla="*/ 635020 w 635020"/>
                <a:gd name="connsiteY6" fmla="*/ 105839 h 726460"/>
                <a:gd name="connsiteX7" fmla="*/ 635020 w 635020"/>
                <a:gd name="connsiteY7" fmla="*/ 529181 h 726460"/>
                <a:gd name="connsiteX8" fmla="*/ 620621 w 635020"/>
                <a:gd name="connsiteY8" fmla="*/ 726460 h 726460"/>
                <a:gd name="connsiteX0" fmla="*/ 529181 w 635020"/>
                <a:gd name="connsiteY0" fmla="*/ 635020 h 635020"/>
                <a:gd name="connsiteX1" fmla="*/ 105839 w 635020"/>
                <a:gd name="connsiteY1" fmla="*/ 635020 h 635020"/>
                <a:gd name="connsiteX2" fmla="*/ 0 w 635020"/>
                <a:gd name="connsiteY2" fmla="*/ 529181 h 635020"/>
                <a:gd name="connsiteX3" fmla="*/ 0 w 635020"/>
                <a:gd name="connsiteY3" fmla="*/ 105839 h 635020"/>
                <a:gd name="connsiteX4" fmla="*/ 105839 w 635020"/>
                <a:gd name="connsiteY4" fmla="*/ 0 h 635020"/>
                <a:gd name="connsiteX5" fmla="*/ 529181 w 635020"/>
                <a:gd name="connsiteY5" fmla="*/ 0 h 635020"/>
                <a:gd name="connsiteX6" fmla="*/ 635020 w 635020"/>
                <a:gd name="connsiteY6" fmla="*/ 105839 h 635020"/>
                <a:gd name="connsiteX7" fmla="*/ 635020 w 635020"/>
                <a:gd name="connsiteY7" fmla="*/ 529181 h 635020"/>
                <a:gd name="connsiteX0" fmla="*/ 529181 w 635020"/>
                <a:gd name="connsiteY0" fmla="*/ 967577 h 967577"/>
                <a:gd name="connsiteX1" fmla="*/ 105839 w 635020"/>
                <a:gd name="connsiteY1" fmla="*/ 967577 h 967577"/>
                <a:gd name="connsiteX2" fmla="*/ 0 w 635020"/>
                <a:gd name="connsiteY2" fmla="*/ 861738 h 967577"/>
                <a:gd name="connsiteX3" fmla="*/ 0 w 635020"/>
                <a:gd name="connsiteY3" fmla="*/ 438396 h 967577"/>
                <a:gd name="connsiteX4" fmla="*/ 105839 w 635020"/>
                <a:gd name="connsiteY4" fmla="*/ 332557 h 967577"/>
                <a:gd name="connsiteX5" fmla="*/ 529181 w 635020"/>
                <a:gd name="connsiteY5" fmla="*/ 332557 h 967577"/>
                <a:gd name="connsiteX6" fmla="*/ 635020 w 635020"/>
                <a:gd name="connsiteY6" fmla="*/ 438396 h 967577"/>
                <a:gd name="connsiteX7" fmla="*/ 623680 w 635020"/>
                <a:gd name="connsiteY7" fmla="*/ 0 h 967577"/>
                <a:gd name="connsiteX0" fmla="*/ 529181 w 623680"/>
                <a:gd name="connsiteY0" fmla="*/ 967577 h 967577"/>
                <a:gd name="connsiteX1" fmla="*/ 105839 w 623680"/>
                <a:gd name="connsiteY1" fmla="*/ 967577 h 967577"/>
                <a:gd name="connsiteX2" fmla="*/ 0 w 623680"/>
                <a:gd name="connsiteY2" fmla="*/ 861738 h 967577"/>
                <a:gd name="connsiteX3" fmla="*/ 0 w 623680"/>
                <a:gd name="connsiteY3" fmla="*/ 438396 h 967577"/>
                <a:gd name="connsiteX4" fmla="*/ 105839 w 623680"/>
                <a:gd name="connsiteY4" fmla="*/ 332557 h 967577"/>
                <a:gd name="connsiteX5" fmla="*/ 529181 w 623680"/>
                <a:gd name="connsiteY5" fmla="*/ 332557 h 967577"/>
                <a:gd name="connsiteX6" fmla="*/ 623680 w 623680"/>
                <a:gd name="connsiteY6" fmla="*/ 0 h 967577"/>
                <a:gd name="connsiteX0" fmla="*/ 105839 w 623680"/>
                <a:gd name="connsiteY0" fmla="*/ 967577 h 967577"/>
                <a:gd name="connsiteX1" fmla="*/ 0 w 623680"/>
                <a:gd name="connsiteY1" fmla="*/ 861738 h 967577"/>
                <a:gd name="connsiteX2" fmla="*/ 0 w 623680"/>
                <a:gd name="connsiteY2" fmla="*/ 438396 h 967577"/>
                <a:gd name="connsiteX3" fmla="*/ 105839 w 623680"/>
                <a:gd name="connsiteY3" fmla="*/ 332557 h 967577"/>
                <a:gd name="connsiteX4" fmla="*/ 529181 w 623680"/>
                <a:gd name="connsiteY4" fmla="*/ 332557 h 967577"/>
                <a:gd name="connsiteX5" fmla="*/ 623680 w 623680"/>
                <a:gd name="connsiteY5" fmla="*/ 0 h 967577"/>
                <a:gd name="connsiteX0" fmla="*/ 0 w 623680"/>
                <a:gd name="connsiteY0" fmla="*/ 861738 h 861738"/>
                <a:gd name="connsiteX1" fmla="*/ 0 w 623680"/>
                <a:gd name="connsiteY1" fmla="*/ 438396 h 861738"/>
                <a:gd name="connsiteX2" fmla="*/ 105839 w 623680"/>
                <a:gd name="connsiteY2" fmla="*/ 332557 h 861738"/>
                <a:gd name="connsiteX3" fmla="*/ 529181 w 623680"/>
                <a:gd name="connsiteY3" fmla="*/ 332557 h 861738"/>
                <a:gd name="connsiteX4" fmla="*/ 623680 w 623680"/>
                <a:gd name="connsiteY4" fmla="*/ 0 h 861738"/>
                <a:gd name="connsiteX0" fmla="*/ 0 w 529181"/>
                <a:gd name="connsiteY0" fmla="*/ 529181 h 529181"/>
                <a:gd name="connsiteX1" fmla="*/ 0 w 529181"/>
                <a:gd name="connsiteY1" fmla="*/ 105839 h 529181"/>
                <a:gd name="connsiteX2" fmla="*/ 105839 w 529181"/>
                <a:gd name="connsiteY2" fmla="*/ 0 h 529181"/>
                <a:gd name="connsiteX3" fmla="*/ 529181 w 529181"/>
                <a:gd name="connsiteY3" fmla="*/ 0 h 529181"/>
                <a:gd name="connsiteX0" fmla="*/ 0 w 861804"/>
                <a:gd name="connsiteY0" fmla="*/ 529181 h 529181"/>
                <a:gd name="connsiteX1" fmla="*/ 0 w 861804"/>
                <a:gd name="connsiteY1" fmla="*/ 105839 h 529181"/>
                <a:gd name="connsiteX2" fmla="*/ 105839 w 861804"/>
                <a:gd name="connsiteY2" fmla="*/ 0 h 529181"/>
                <a:gd name="connsiteX3" fmla="*/ 861804 w 861804"/>
                <a:gd name="connsiteY3" fmla="*/ 0 h 529181"/>
              </a:gdLst>
              <a:ahLst/>
              <a:cxnLst>
                <a:cxn ang="0">
                  <a:pos x="connsiteX0" y="connsiteY0"/>
                </a:cxn>
                <a:cxn ang="0">
                  <a:pos x="connsiteX1" y="connsiteY1"/>
                </a:cxn>
                <a:cxn ang="0">
                  <a:pos x="connsiteX2" y="connsiteY2"/>
                </a:cxn>
                <a:cxn ang="0">
                  <a:pos x="connsiteX3" y="connsiteY3"/>
                </a:cxn>
              </a:cxnLst>
              <a:rect l="l" t="t" r="r" b="b"/>
              <a:pathLst>
                <a:path w="861804" h="529181">
                  <a:moveTo>
                    <a:pt x="0" y="529181"/>
                  </a:moveTo>
                  <a:lnTo>
                    <a:pt x="0" y="105839"/>
                  </a:lnTo>
                  <a:cubicBezTo>
                    <a:pt x="0" y="47386"/>
                    <a:pt x="47386" y="0"/>
                    <a:pt x="105839" y="0"/>
                  </a:cubicBezTo>
                  <a:lnTo>
                    <a:pt x="861804" y="0"/>
                  </a:lnTo>
                </a:path>
              </a:pathLst>
            </a:custGeom>
            <a:noFill/>
            <a:ln w="12700" cmpd="sng">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22"/>
            <p:cNvSpPr/>
            <p:nvPr/>
          </p:nvSpPr>
          <p:spPr>
            <a:xfrm rot="10800000" flipH="1">
              <a:off x="4828347" y="2862934"/>
              <a:ext cx="585124" cy="915167"/>
            </a:xfrm>
            <a:custGeom>
              <a:avLst/>
              <a:gdLst>
                <a:gd name="connsiteX0" fmla="*/ 0 w 635020"/>
                <a:gd name="connsiteY0" fmla="*/ 105839 h 635020"/>
                <a:gd name="connsiteX1" fmla="*/ 105839 w 635020"/>
                <a:gd name="connsiteY1" fmla="*/ 0 h 635020"/>
                <a:gd name="connsiteX2" fmla="*/ 529181 w 635020"/>
                <a:gd name="connsiteY2" fmla="*/ 0 h 635020"/>
                <a:gd name="connsiteX3" fmla="*/ 635020 w 635020"/>
                <a:gd name="connsiteY3" fmla="*/ 105839 h 635020"/>
                <a:gd name="connsiteX4" fmla="*/ 635020 w 635020"/>
                <a:gd name="connsiteY4" fmla="*/ 529181 h 635020"/>
                <a:gd name="connsiteX5" fmla="*/ 529181 w 635020"/>
                <a:gd name="connsiteY5" fmla="*/ 635020 h 635020"/>
                <a:gd name="connsiteX6" fmla="*/ 105839 w 635020"/>
                <a:gd name="connsiteY6" fmla="*/ 635020 h 635020"/>
                <a:gd name="connsiteX7" fmla="*/ 0 w 635020"/>
                <a:gd name="connsiteY7" fmla="*/ 529181 h 635020"/>
                <a:gd name="connsiteX8" fmla="*/ 0 w 635020"/>
                <a:gd name="connsiteY8" fmla="*/ 105839 h 635020"/>
                <a:gd name="connsiteX0" fmla="*/ 529181 w 635020"/>
                <a:gd name="connsiteY0" fmla="*/ 635020 h 726460"/>
                <a:gd name="connsiteX1" fmla="*/ 105839 w 635020"/>
                <a:gd name="connsiteY1" fmla="*/ 635020 h 726460"/>
                <a:gd name="connsiteX2" fmla="*/ 0 w 635020"/>
                <a:gd name="connsiteY2" fmla="*/ 529181 h 726460"/>
                <a:gd name="connsiteX3" fmla="*/ 0 w 635020"/>
                <a:gd name="connsiteY3" fmla="*/ 105839 h 726460"/>
                <a:gd name="connsiteX4" fmla="*/ 105839 w 635020"/>
                <a:gd name="connsiteY4" fmla="*/ 0 h 726460"/>
                <a:gd name="connsiteX5" fmla="*/ 529181 w 635020"/>
                <a:gd name="connsiteY5" fmla="*/ 0 h 726460"/>
                <a:gd name="connsiteX6" fmla="*/ 635020 w 635020"/>
                <a:gd name="connsiteY6" fmla="*/ 105839 h 726460"/>
                <a:gd name="connsiteX7" fmla="*/ 635020 w 635020"/>
                <a:gd name="connsiteY7" fmla="*/ 529181 h 726460"/>
                <a:gd name="connsiteX8" fmla="*/ 620621 w 635020"/>
                <a:gd name="connsiteY8" fmla="*/ 726460 h 726460"/>
                <a:gd name="connsiteX0" fmla="*/ 529181 w 635020"/>
                <a:gd name="connsiteY0" fmla="*/ 635020 h 635020"/>
                <a:gd name="connsiteX1" fmla="*/ 105839 w 635020"/>
                <a:gd name="connsiteY1" fmla="*/ 635020 h 635020"/>
                <a:gd name="connsiteX2" fmla="*/ 0 w 635020"/>
                <a:gd name="connsiteY2" fmla="*/ 529181 h 635020"/>
                <a:gd name="connsiteX3" fmla="*/ 0 w 635020"/>
                <a:gd name="connsiteY3" fmla="*/ 105839 h 635020"/>
                <a:gd name="connsiteX4" fmla="*/ 105839 w 635020"/>
                <a:gd name="connsiteY4" fmla="*/ 0 h 635020"/>
                <a:gd name="connsiteX5" fmla="*/ 529181 w 635020"/>
                <a:gd name="connsiteY5" fmla="*/ 0 h 635020"/>
                <a:gd name="connsiteX6" fmla="*/ 635020 w 635020"/>
                <a:gd name="connsiteY6" fmla="*/ 105839 h 635020"/>
                <a:gd name="connsiteX7" fmla="*/ 635020 w 635020"/>
                <a:gd name="connsiteY7" fmla="*/ 529181 h 635020"/>
                <a:gd name="connsiteX0" fmla="*/ 529181 w 635020"/>
                <a:gd name="connsiteY0" fmla="*/ 967577 h 967577"/>
                <a:gd name="connsiteX1" fmla="*/ 105839 w 635020"/>
                <a:gd name="connsiteY1" fmla="*/ 967577 h 967577"/>
                <a:gd name="connsiteX2" fmla="*/ 0 w 635020"/>
                <a:gd name="connsiteY2" fmla="*/ 861738 h 967577"/>
                <a:gd name="connsiteX3" fmla="*/ 0 w 635020"/>
                <a:gd name="connsiteY3" fmla="*/ 438396 h 967577"/>
                <a:gd name="connsiteX4" fmla="*/ 105839 w 635020"/>
                <a:gd name="connsiteY4" fmla="*/ 332557 h 967577"/>
                <a:gd name="connsiteX5" fmla="*/ 529181 w 635020"/>
                <a:gd name="connsiteY5" fmla="*/ 332557 h 967577"/>
                <a:gd name="connsiteX6" fmla="*/ 635020 w 635020"/>
                <a:gd name="connsiteY6" fmla="*/ 438396 h 967577"/>
                <a:gd name="connsiteX7" fmla="*/ 623680 w 635020"/>
                <a:gd name="connsiteY7" fmla="*/ 0 h 967577"/>
                <a:gd name="connsiteX0" fmla="*/ 529181 w 623680"/>
                <a:gd name="connsiteY0" fmla="*/ 967577 h 967577"/>
                <a:gd name="connsiteX1" fmla="*/ 105839 w 623680"/>
                <a:gd name="connsiteY1" fmla="*/ 967577 h 967577"/>
                <a:gd name="connsiteX2" fmla="*/ 0 w 623680"/>
                <a:gd name="connsiteY2" fmla="*/ 861738 h 967577"/>
                <a:gd name="connsiteX3" fmla="*/ 0 w 623680"/>
                <a:gd name="connsiteY3" fmla="*/ 438396 h 967577"/>
                <a:gd name="connsiteX4" fmla="*/ 105839 w 623680"/>
                <a:gd name="connsiteY4" fmla="*/ 332557 h 967577"/>
                <a:gd name="connsiteX5" fmla="*/ 529181 w 623680"/>
                <a:gd name="connsiteY5" fmla="*/ 332557 h 967577"/>
                <a:gd name="connsiteX6" fmla="*/ 623680 w 623680"/>
                <a:gd name="connsiteY6" fmla="*/ 0 h 967577"/>
                <a:gd name="connsiteX0" fmla="*/ 105839 w 623680"/>
                <a:gd name="connsiteY0" fmla="*/ 967577 h 967577"/>
                <a:gd name="connsiteX1" fmla="*/ 0 w 623680"/>
                <a:gd name="connsiteY1" fmla="*/ 861738 h 967577"/>
                <a:gd name="connsiteX2" fmla="*/ 0 w 623680"/>
                <a:gd name="connsiteY2" fmla="*/ 438396 h 967577"/>
                <a:gd name="connsiteX3" fmla="*/ 105839 w 623680"/>
                <a:gd name="connsiteY3" fmla="*/ 332557 h 967577"/>
                <a:gd name="connsiteX4" fmla="*/ 529181 w 623680"/>
                <a:gd name="connsiteY4" fmla="*/ 332557 h 967577"/>
                <a:gd name="connsiteX5" fmla="*/ 623680 w 623680"/>
                <a:gd name="connsiteY5" fmla="*/ 0 h 967577"/>
                <a:gd name="connsiteX0" fmla="*/ 0 w 623680"/>
                <a:gd name="connsiteY0" fmla="*/ 861738 h 861738"/>
                <a:gd name="connsiteX1" fmla="*/ 0 w 623680"/>
                <a:gd name="connsiteY1" fmla="*/ 438396 h 861738"/>
                <a:gd name="connsiteX2" fmla="*/ 105839 w 623680"/>
                <a:gd name="connsiteY2" fmla="*/ 332557 h 861738"/>
                <a:gd name="connsiteX3" fmla="*/ 529181 w 623680"/>
                <a:gd name="connsiteY3" fmla="*/ 332557 h 861738"/>
                <a:gd name="connsiteX4" fmla="*/ 623680 w 623680"/>
                <a:gd name="connsiteY4" fmla="*/ 0 h 861738"/>
                <a:gd name="connsiteX0" fmla="*/ 0 w 529181"/>
                <a:gd name="connsiteY0" fmla="*/ 529181 h 529181"/>
                <a:gd name="connsiteX1" fmla="*/ 0 w 529181"/>
                <a:gd name="connsiteY1" fmla="*/ 105839 h 529181"/>
                <a:gd name="connsiteX2" fmla="*/ 105839 w 529181"/>
                <a:gd name="connsiteY2" fmla="*/ 0 h 529181"/>
                <a:gd name="connsiteX3" fmla="*/ 529181 w 529181"/>
                <a:gd name="connsiteY3" fmla="*/ 0 h 529181"/>
                <a:gd name="connsiteX0" fmla="*/ 0 w 529181"/>
                <a:gd name="connsiteY0" fmla="*/ 627585 h 627585"/>
                <a:gd name="connsiteX1" fmla="*/ 0 w 529181"/>
                <a:gd name="connsiteY1" fmla="*/ 105839 h 627585"/>
                <a:gd name="connsiteX2" fmla="*/ 105839 w 529181"/>
                <a:gd name="connsiteY2" fmla="*/ 0 h 627585"/>
                <a:gd name="connsiteX3" fmla="*/ 529181 w 529181"/>
                <a:gd name="connsiteY3" fmla="*/ 0 h 627585"/>
              </a:gdLst>
              <a:ahLst/>
              <a:cxnLst>
                <a:cxn ang="0">
                  <a:pos x="connsiteX0" y="connsiteY0"/>
                </a:cxn>
                <a:cxn ang="0">
                  <a:pos x="connsiteX1" y="connsiteY1"/>
                </a:cxn>
                <a:cxn ang="0">
                  <a:pos x="connsiteX2" y="connsiteY2"/>
                </a:cxn>
                <a:cxn ang="0">
                  <a:pos x="connsiteX3" y="connsiteY3"/>
                </a:cxn>
              </a:cxnLst>
              <a:rect l="l" t="t" r="r" b="b"/>
              <a:pathLst>
                <a:path w="529181" h="627585">
                  <a:moveTo>
                    <a:pt x="0" y="627585"/>
                  </a:moveTo>
                  <a:lnTo>
                    <a:pt x="0" y="105839"/>
                  </a:lnTo>
                  <a:cubicBezTo>
                    <a:pt x="0" y="47386"/>
                    <a:pt x="47386" y="0"/>
                    <a:pt x="105839" y="0"/>
                  </a:cubicBezTo>
                  <a:lnTo>
                    <a:pt x="529181" y="0"/>
                  </a:lnTo>
                </a:path>
              </a:pathLst>
            </a:custGeom>
            <a:noFill/>
            <a:ln w="12700" cmpd="sng">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val 25"/>
            <p:cNvSpPr/>
            <p:nvPr/>
          </p:nvSpPr>
          <p:spPr>
            <a:xfrm>
              <a:off x="5427535" y="3271157"/>
              <a:ext cx="999744" cy="999744"/>
            </a:xfrm>
            <a:prstGeom prst="ellipse">
              <a:avLst/>
            </a:prstGeom>
            <a:solidFill>
              <a:schemeClr val="bg1"/>
            </a:solidFill>
            <a:ln>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6304" y="3481937"/>
              <a:ext cx="878012" cy="615828"/>
            </a:xfrm>
            <a:prstGeom prst="rect">
              <a:avLst/>
            </a:prstGeom>
          </p:spPr>
        </p:pic>
      </p:grpSp>
      <p:grpSp>
        <p:nvGrpSpPr>
          <p:cNvPr id="8" name="Group 7"/>
          <p:cNvGrpSpPr/>
          <p:nvPr/>
        </p:nvGrpSpPr>
        <p:grpSpPr>
          <a:xfrm>
            <a:off x="8357931" y="2765860"/>
            <a:ext cx="3419540" cy="2589594"/>
            <a:chOff x="8357931" y="2765860"/>
            <a:chExt cx="3419540" cy="2589594"/>
          </a:xfrm>
        </p:grpSpPr>
        <p:sp>
          <p:nvSpPr>
            <p:cNvPr id="15" name="Round Single Corner Rectangle 14"/>
            <p:cNvSpPr/>
            <p:nvPr/>
          </p:nvSpPr>
          <p:spPr>
            <a:xfrm flipV="1">
              <a:off x="8357931" y="2765860"/>
              <a:ext cx="3419539" cy="1403803"/>
            </a:xfrm>
            <a:prstGeom prst="round1Rect">
              <a:avLst/>
            </a:prstGeom>
            <a:no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48778" y="2857935"/>
              <a:ext cx="3328693" cy="1231106"/>
            </a:xfrm>
            <a:prstGeom prst="rect">
              <a:avLst/>
            </a:prstGeom>
            <a:noFill/>
          </p:spPr>
          <p:txBody>
            <a:bodyPr wrap="square" rtlCol="0">
              <a:spAutoFit/>
            </a:bodyPr>
            <a:lstStyle/>
            <a:p>
              <a:r>
                <a:rPr lang="en-US" sz="1400" b="1" dirty="0" smtClean="0">
                  <a:solidFill>
                    <a:srgbClr val="4C1964"/>
                  </a:solidFill>
                </a:rPr>
                <a:t>CONTROL ACCESS</a:t>
              </a:r>
            </a:p>
            <a:p>
              <a:endParaRPr lang="en-US" sz="1200" b="1" dirty="0">
                <a:solidFill>
                  <a:srgbClr val="4C1964"/>
                </a:solidFill>
              </a:endParaRPr>
            </a:p>
            <a:p>
              <a:pPr marL="171450" indent="-171450">
                <a:buFont typeface="Arial" charset="0"/>
                <a:buChar char="•"/>
              </a:pPr>
              <a:r>
                <a:rPr lang="en-US" sz="1200" dirty="0">
                  <a:solidFill>
                    <a:srgbClr val="4C1964"/>
                  </a:solidFill>
                </a:rPr>
                <a:t>Manage and ensure appropriate access to resources across enterprise environments</a:t>
              </a:r>
            </a:p>
            <a:p>
              <a:pPr marL="171450" indent="-171450">
                <a:buFont typeface="Arial" charset="0"/>
                <a:buChar char="•"/>
              </a:pPr>
              <a:r>
                <a:rPr lang="en-US" sz="1200" dirty="0">
                  <a:solidFill>
                    <a:srgbClr val="4C1964"/>
                  </a:solidFill>
                </a:rPr>
                <a:t>Provide strong multi-factor authentication to corporate resources</a:t>
              </a:r>
            </a:p>
          </p:txBody>
        </p:sp>
        <p:sp>
          <p:nvSpPr>
            <p:cNvPr id="28" name="Oval 27"/>
            <p:cNvSpPr/>
            <p:nvPr/>
          </p:nvSpPr>
          <p:spPr>
            <a:xfrm>
              <a:off x="8984229" y="4355710"/>
              <a:ext cx="999744" cy="999744"/>
            </a:xfrm>
            <a:prstGeom prst="ellipse">
              <a:avLst/>
            </a:prstGeom>
            <a:solidFill>
              <a:schemeClr val="bg1"/>
            </a:solidFill>
            <a:ln>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à coins arrondis 22"/>
            <p:cNvSpPr/>
            <p:nvPr/>
          </p:nvSpPr>
          <p:spPr>
            <a:xfrm rot="10800000" flipH="1">
              <a:off x="8358492" y="4182022"/>
              <a:ext cx="585124" cy="693930"/>
            </a:xfrm>
            <a:custGeom>
              <a:avLst/>
              <a:gdLst>
                <a:gd name="connsiteX0" fmla="*/ 0 w 635020"/>
                <a:gd name="connsiteY0" fmla="*/ 105839 h 635020"/>
                <a:gd name="connsiteX1" fmla="*/ 105839 w 635020"/>
                <a:gd name="connsiteY1" fmla="*/ 0 h 635020"/>
                <a:gd name="connsiteX2" fmla="*/ 529181 w 635020"/>
                <a:gd name="connsiteY2" fmla="*/ 0 h 635020"/>
                <a:gd name="connsiteX3" fmla="*/ 635020 w 635020"/>
                <a:gd name="connsiteY3" fmla="*/ 105839 h 635020"/>
                <a:gd name="connsiteX4" fmla="*/ 635020 w 635020"/>
                <a:gd name="connsiteY4" fmla="*/ 529181 h 635020"/>
                <a:gd name="connsiteX5" fmla="*/ 529181 w 635020"/>
                <a:gd name="connsiteY5" fmla="*/ 635020 h 635020"/>
                <a:gd name="connsiteX6" fmla="*/ 105839 w 635020"/>
                <a:gd name="connsiteY6" fmla="*/ 635020 h 635020"/>
                <a:gd name="connsiteX7" fmla="*/ 0 w 635020"/>
                <a:gd name="connsiteY7" fmla="*/ 529181 h 635020"/>
                <a:gd name="connsiteX8" fmla="*/ 0 w 635020"/>
                <a:gd name="connsiteY8" fmla="*/ 105839 h 635020"/>
                <a:gd name="connsiteX0" fmla="*/ 529181 w 635020"/>
                <a:gd name="connsiteY0" fmla="*/ 635020 h 726460"/>
                <a:gd name="connsiteX1" fmla="*/ 105839 w 635020"/>
                <a:gd name="connsiteY1" fmla="*/ 635020 h 726460"/>
                <a:gd name="connsiteX2" fmla="*/ 0 w 635020"/>
                <a:gd name="connsiteY2" fmla="*/ 529181 h 726460"/>
                <a:gd name="connsiteX3" fmla="*/ 0 w 635020"/>
                <a:gd name="connsiteY3" fmla="*/ 105839 h 726460"/>
                <a:gd name="connsiteX4" fmla="*/ 105839 w 635020"/>
                <a:gd name="connsiteY4" fmla="*/ 0 h 726460"/>
                <a:gd name="connsiteX5" fmla="*/ 529181 w 635020"/>
                <a:gd name="connsiteY5" fmla="*/ 0 h 726460"/>
                <a:gd name="connsiteX6" fmla="*/ 635020 w 635020"/>
                <a:gd name="connsiteY6" fmla="*/ 105839 h 726460"/>
                <a:gd name="connsiteX7" fmla="*/ 635020 w 635020"/>
                <a:gd name="connsiteY7" fmla="*/ 529181 h 726460"/>
                <a:gd name="connsiteX8" fmla="*/ 620621 w 635020"/>
                <a:gd name="connsiteY8" fmla="*/ 726460 h 726460"/>
                <a:gd name="connsiteX0" fmla="*/ 529181 w 635020"/>
                <a:gd name="connsiteY0" fmla="*/ 635020 h 635020"/>
                <a:gd name="connsiteX1" fmla="*/ 105839 w 635020"/>
                <a:gd name="connsiteY1" fmla="*/ 635020 h 635020"/>
                <a:gd name="connsiteX2" fmla="*/ 0 w 635020"/>
                <a:gd name="connsiteY2" fmla="*/ 529181 h 635020"/>
                <a:gd name="connsiteX3" fmla="*/ 0 w 635020"/>
                <a:gd name="connsiteY3" fmla="*/ 105839 h 635020"/>
                <a:gd name="connsiteX4" fmla="*/ 105839 w 635020"/>
                <a:gd name="connsiteY4" fmla="*/ 0 h 635020"/>
                <a:gd name="connsiteX5" fmla="*/ 529181 w 635020"/>
                <a:gd name="connsiteY5" fmla="*/ 0 h 635020"/>
                <a:gd name="connsiteX6" fmla="*/ 635020 w 635020"/>
                <a:gd name="connsiteY6" fmla="*/ 105839 h 635020"/>
                <a:gd name="connsiteX7" fmla="*/ 635020 w 635020"/>
                <a:gd name="connsiteY7" fmla="*/ 529181 h 635020"/>
                <a:gd name="connsiteX0" fmla="*/ 529181 w 635020"/>
                <a:gd name="connsiteY0" fmla="*/ 967577 h 967577"/>
                <a:gd name="connsiteX1" fmla="*/ 105839 w 635020"/>
                <a:gd name="connsiteY1" fmla="*/ 967577 h 967577"/>
                <a:gd name="connsiteX2" fmla="*/ 0 w 635020"/>
                <a:gd name="connsiteY2" fmla="*/ 861738 h 967577"/>
                <a:gd name="connsiteX3" fmla="*/ 0 w 635020"/>
                <a:gd name="connsiteY3" fmla="*/ 438396 h 967577"/>
                <a:gd name="connsiteX4" fmla="*/ 105839 w 635020"/>
                <a:gd name="connsiteY4" fmla="*/ 332557 h 967577"/>
                <a:gd name="connsiteX5" fmla="*/ 529181 w 635020"/>
                <a:gd name="connsiteY5" fmla="*/ 332557 h 967577"/>
                <a:gd name="connsiteX6" fmla="*/ 635020 w 635020"/>
                <a:gd name="connsiteY6" fmla="*/ 438396 h 967577"/>
                <a:gd name="connsiteX7" fmla="*/ 623680 w 635020"/>
                <a:gd name="connsiteY7" fmla="*/ 0 h 967577"/>
                <a:gd name="connsiteX0" fmla="*/ 529181 w 623680"/>
                <a:gd name="connsiteY0" fmla="*/ 967577 h 967577"/>
                <a:gd name="connsiteX1" fmla="*/ 105839 w 623680"/>
                <a:gd name="connsiteY1" fmla="*/ 967577 h 967577"/>
                <a:gd name="connsiteX2" fmla="*/ 0 w 623680"/>
                <a:gd name="connsiteY2" fmla="*/ 861738 h 967577"/>
                <a:gd name="connsiteX3" fmla="*/ 0 w 623680"/>
                <a:gd name="connsiteY3" fmla="*/ 438396 h 967577"/>
                <a:gd name="connsiteX4" fmla="*/ 105839 w 623680"/>
                <a:gd name="connsiteY4" fmla="*/ 332557 h 967577"/>
                <a:gd name="connsiteX5" fmla="*/ 529181 w 623680"/>
                <a:gd name="connsiteY5" fmla="*/ 332557 h 967577"/>
                <a:gd name="connsiteX6" fmla="*/ 623680 w 623680"/>
                <a:gd name="connsiteY6" fmla="*/ 0 h 967577"/>
                <a:gd name="connsiteX0" fmla="*/ 105839 w 623680"/>
                <a:gd name="connsiteY0" fmla="*/ 967577 h 967577"/>
                <a:gd name="connsiteX1" fmla="*/ 0 w 623680"/>
                <a:gd name="connsiteY1" fmla="*/ 861738 h 967577"/>
                <a:gd name="connsiteX2" fmla="*/ 0 w 623680"/>
                <a:gd name="connsiteY2" fmla="*/ 438396 h 967577"/>
                <a:gd name="connsiteX3" fmla="*/ 105839 w 623680"/>
                <a:gd name="connsiteY3" fmla="*/ 332557 h 967577"/>
                <a:gd name="connsiteX4" fmla="*/ 529181 w 623680"/>
                <a:gd name="connsiteY4" fmla="*/ 332557 h 967577"/>
                <a:gd name="connsiteX5" fmla="*/ 623680 w 623680"/>
                <a:gd name="connsiteY5" fmla="*/ 0 h 967577"/>
                <a:gd name="connsiteX0" fmla="*/ 0 w 623680"/>
                <a:gd name="connsiteY0" fmla="*/ 861738 h 861738"/>
                <a:gd name="connsiteX1" fmla="*/ 0 w 623680"/>
                <a:gd name="connsiteY1" fmla="*/ 438396 h 861738"/>
                <a:gd name="connsiteX2" fmla="*/ 105839 w 623680"/>
                <a:gd name="connsiteY2" fmla="*/ 332557 h 861738"/>
                <a:gd name="connsiteX3" fmla="*/ 529181 w 623680"/>
                <a:gd name="connsiteY3" fmla="*/ 332557 h 861738"/>
                <a:gd name="connsiteX4" fmla="*/ 623680 w 623680"/>
                <a:gd name="connsiteY4" fmla="*/ 0 h 861738"/>
                <a:gd name="connsiteX0" fmla="*/ 0 w 529181"/>
                <a:gd name="connsiteY0" fmla="*/ 529181 h 529181"/>
                <a:gd name="connsiteX1" fmla="*/ 0 w 529181"/>
                <a:gd name="connsiteY1" fmla="*/ 105839 h 529181"/>
                <a:gd name="connsiteX2" fmla="*/ 105839 w 529181"/>
                <a:gd name="connsiteY2" fmla="*/ 0 h 529181"/>
                <a:gd name="connsiteX3" fmla="*/ 529181 w 529181"/>
                <a:gd name="connsiteY3" fmla="*/ 0 h 529181"/>
                <a:gd name="connsiteX0" fmla="*/ 0 w 529181"/>
                <a:gd name="connsiteY0" fmla="*/ 627585 h 627585"/>
                <a:gd name="connsiteX1" fmla="*/ 0 w 529181"/>
                <a:gd name="connsiteY1" fmla="*/ 105839 h 627585"/>
                <a:gd name="connsiteX2" fmla="*/ 105839 w 529181"/>
                <a:gd name="connsiteY2" fmla="*/ 0 h 627585"/>
                <a:gd name="connsiteX3" fmla="*/ 529181 w 529181"/>
                <a:gd name="connsiteY3" fmla="*/ 0 h 627585"/>
              </a:gdLst>
              <a:ahLst/>
              <a:cxnLst>
                <a:cxn ang="0">
                  <a:pos x="connsiteX0" y="connsiteY0"/>
                </a:cxn>
                <a:cxn ang="0">
                  <a:pos x="connsiteX1" y="connsiteY1"/>
                </a:cxn>
                <a:cxn ang="0">
                  <a:pos x="connsiteX2" y="connsiteY2"/>
                </a:cxn>
                <a:cxn ang="0">
                  <a:pos x="connsiteX3" y="connsiteY3"/>
                </a:cxn>
              </a:cxnLst>
              <a:rect l="l" t="t" r="r" b="b"/>
              <a:pathLst>
                <a:path w="529181" h="627585">
                  <a:moveTo>
                    <a:pt x="0" y="627585"/>
                  </a:moveTo>
                  <a:lnTo>
                    <a:pt x="0" y="105839"/>
                  </a:lnTo>
                  <a:cubicBezTo>
                    <a:pt x="0" y="47386"/>
                    <a:pt x="47386" y="0"/>
                    <a:pt x="105839" y="0"/>
                  </a:cubicBezTo>
                  <a:lnTo>
                    <a:pt x="529181" y="0"/>
                  </a:lnTo>
                </a:path>
              </a:pathLst>
            </a:custGeom>
            <a:noFill/>
            <a:ln w="12700" cmpd="sng">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6902" y="4481680"/>
              <a:ext cx="619918" cy="711382"/>
            </a:xfrm>
            <a:prstGeom prst="rect">
              <a:avLst/>
            </a:prstGeom>
          </p:spPr>
        </p:pic>
      </p:grpSp>
      <p:grpSp>
        <p:nvGrpSpPr>
          <p:cNvPr id="17" name="Group 16"/>
          <p:cNvGrpSpPr/>
          <p:nvPr/>
        </p:nvGrpSpPr>
        <p:grpSpPr>
          <a:xfrm>
            <a:off x="407154" y="1913576"/>
            <a:ext cx="4237998" cy="3327554"/>
            <a:chOff x="407154" y="1913576"/>
            <a:chExt cx="4237998" cy="3327554"/>
          </a:xfrm>
        </p:grpSpPr>
        <p:sp>
          <p:nvSpPr>
            <p:cNvPr id="22" name="Oval 21"/>
            <p:cNvSpPr/>
            <p:nvPr/>
          </p:nvSpPr>
          <p:spPr>
            <a:xfrm>
              <a:off x="3697036" y="4293014"/>
              <a:ext cx="948116" cy="948116"/>
            </a:xfrm>
            <a:prstGeom prst="ellipse">
              <a:avLst/>
            </a:prstGeom>
            <a:solidFill>
              <a:schemeClr val="bg1"/>
            </a:solidFill>
            <a:ln>
              <a:solidFill>
                <a:srgbClr val="4C1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1403" y="4374692"/>
              <a:ext cx="877866" cy="784759"/>
            </a:xfrm>
            <a:prstGeom prst="rect">
              <a:avLst/>
            </a:prstGeom>
          </p:spPr>
        </p:pic>
        <p:sp>
          <p:nvSpPr>
            <p:cNvPr id="10" name="TextBox 9"/>
            <p:cNvSpPr txBox="1"/>
            <p:nvPr/>
          </p:nvSpPr>
          <p:spPr>
            <a:xfrm>
              <a:off x="498002" y="2038117"/>
              <a:ext cx="3049870" cy="1046440"/>
            </a:xfrm>
            <a:prstGeom prst="rect">
              <a:avLst/>
            </a:prstGeom>
            <a:noFill/>
          </p:spPr>
          <p:txBody>
            <a:bodyPr wrap="square" rtlCol="0">
              <a:spAutoFit/>
            </a:bodyPr>
            <a:lstStyle/>
            <a:p>
              <a:r>
                <a:rPr lang="en-US" sz="1400" b="1" dirty="0" smtClean="0">
                  <a:solidFill>
                    <a:srgbClr val="4C1964"/>
                  </a:solidFill>
                </a:rPr>
                <a:t>ENCRYPT SENSITIVE DATA</a:t>
              </a:r>
              <a:r>
                <a:rPr lang="en-US" sz="1200" b="1" dirty="0">
                  <a:solidFill>
                    <a:srgbClr val="4C1964"/>
                  </a:solidFill>
                </a:rPr>
                <a:t/>
              </a:r>
              <a:br>
                <a:rPr lang="en-US" sz="1200" b="1" dirty="0">
                  <a:solidFill>
                    <a:srgbClr val="4C1964"/>
                  </a:solidFill>
                </a:rPr>
              </a:br>
              <a:endParaRPr lang="en-US" sz="1200" b="1" dirty="0">
                <a:solidFill>
                  <a:srgbClr val="4C1964"/>
                </a:solidFill>
              </a:endParaRPr>
            </a:p>
            <a:p>
              <a:pPr marL="171450" indent="-171450">
                <a:buFont typeface="Arial" charset="0"/>
                <a:buChar char="•"/>
              </a:pPr>
              <a:r>
                <a:rPr lang="en-US" sz="1200" dirty="0">
                  <a:solidFill>
                    <a:srgbClr val="4C1964"/>
                  </a:solidFill>
                </a:rPr>
                <a:t>Secure data at rest and data in motion</a:t>
              </a:r>
            </a:p>
            <a:p>
              <a:pPr marL="171450" indent="-171450">
                <a:buFont typeface="Arial" charset="0"/>
                <a:buChar char="•"/>
              </a:pPr>
              <a:r>
                <a:rPr lang="en-US" sz="1200" dirty="0">
                  <a:solidFill>
                    <a:srgbClr val="4C1964"/>
                  </a:solidFill>
                </a:rPr>
                <a:t>Secure data across cloud, virtual, and on-premises </a:t>
              </a:r>
              <a:r>
                <a:rPr lang="en-US" sz="1200" dirty="0" smtClean="0">
                  <a:solidFill>
                    <a:srgbClr val="4C1964"/>
                  </a:solidFill>
                </a:rPr>
                <a:t>environments</a:t>
              </a:r>
              <a:endParaRPr lang="en-US" sz="1200" dirty="0">
                <a:solidFill>
                  <a:srgbClr val="4C1964"/>
                </a:solidFill>
              </a:endParaRPr>
            </a:p>
          </p:txBody>
        </p:sp>
        <p:sp>
          <p:nvSpPr>
            <p:cNvPr id="9" name="Round Single Corner Rectangle 8"/>
            <p:cNvSpPr/>
            <p:nvPr/>
          </p:nvSpPr>
          <p:spPr>
            <a:xfrm flipV="1">
              <a:off x="407154" y="1913576"/>
              <a:ext cx="3238253" cy="1328928"/>
            </a:xfrm>
            <a:prstGeom prst="round1Rect">
              <a:avLst/>
            </a:prstGeom>
            <a:noFill/>
            <a:ln w="12700">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à coins arrondis 22"/>
            <p:cNvSpPr/>
            <p:nvPr/>
          </p:nvSpPr>
          <p:spPr>
            <a:xfrm flipH="1">
              <a:off x="3601456" y="1913576"/>
              <a:ext cx="569638" cy="2374480"/>
            </a:xfrm>
            <a:custGeom>
              <a:avLst/>
              <a:gdLst>
                <a:gd name="connsiteX0" fmla="*/ 0 w 635020"/>
                <a:gd name="connsiteY0" fmla="*/ 105839 h 635020"/>
                <a:gd name="connsiteX1" fmla="*/ 105839 w 635020"/>
                <a:gd name="connsiteY1" fmla="*/ 0 h 635020"/>
                <a:gd name="connsiteX2" fmla="*/ 529181 w 635020"/>
                <a:gd name="connsiteY2" fmla="*/ 0 h 635020"/>
                <a:gd name="connsiteX3" fmla="*/ 635020 w 635020"/>
                <a:gd name="connsiteY3" fmla="*/ 105839 h 635020"/>
                <a:gd name="connsiteX4" fmla="*/ 635020 w 635020"/>
                <a:gd name="connsiteY4" fmla="*/ 529181 h 635020"/>
                <a:gd name="connsiteX5" fmla="*/ 529181 w 635020"/>
                <a:gd name="connsiteY5" fmla="*/ 635020 h 635020"/>
                <a:gd name="connsiteX6" fmla="*/ 105839 w 635020"/>
                <a:gd name="connsiteY6" fmla="*/ 635020 h 635020"/>
                <a:gd name="connsiteX7" fmla="*/ 0 w 635020"/>
                <a:gd name="connsiteY7" fmla="*/ 529181 h 635020"/>
                <a:gd name="connsiteX8" fmla="*/ 0 w 635020"/>
                <a:gd name="connsiteY8" fmla="*/ 105839 h 635020"/>
                <a:gd name="connsiteX0" fmla="*/ 529181 w 635020"/>
                <a:gd name="connsiteY0" fmla="*/ 635020 h 726460"/>
                <a:gd name="connsiteX1" fmla="*/ 105839 w 635020"/>
                <a:gd name="connsiteY1" fmla="*/ 635020 h 726460"/>
                <a:gd name="connsiteX2" fmla="*/ 0 w 635020"/>
                <a:gd name="connsiteY2" fmla="*/ 529181 h 726460"/>
                <a:gd name="connsiteX3" fmla="*/ 0 w 635020"/>
                <a:gd name="connsiteY3" fmla="*/ 105839 h 726460"/>
                <a:gd name="connsiteX4" fmla="*/ 105839 w 635020"/>
                <a:gd name="connsiteY4" fmla="*/ 0 h 726460"/>
                <a:gd name="connsiteX5" fmla="*/ 529181 w 635020"/>
                <a:gd name="connsiteY5" fmla="*/ 0 h 726460"/>
                <a:gd name="connsiteX6" fmla="*/ 635020 w 635020"/>
                <a:gd name="connsiteY6" fmla="*/ 105839 h 726460"/>
                <a:gd name="connsiteX7" fmla="*/ 635020 w 635020"/>
                <a:gd name="connsiteY7" fmla="*/ 529181 h 726460"/>
                <a:gd name="connsiteX8" fmla="*/ 620621 w 635020"/>
                <a:gd name="connsiteY8" fmla="*/ 726460 h 726460"/>
                <a:gd name="connsiteX0" fmla="*/ 529181 w 635020"/>
                <a:gd name="connsiteY0" fmla="*/ 635020 h 635020"/>
                <a:gd name="connsiteX1" fmla="*/ 105839 w 635020"/>
                <a:gd name="connsiteY1" fmla="*/ 635020 h 635020"/>
                <a:gd name="connsiteX2" fmla="*/ 0 w 635020"/>
                <a:gd name="connsiteY2" fmla="*/ 529181 h 635020"/>
                <a:gd name="connsiteX3" fmla="*/ 0 w 635020"/>
                <a:gd name="connsiteY3" fmla="*/ 105839 h 635020"/>
                <a:gd name="connsiteX4" fmla="*/ 105839 w 635020"/>
                <a:gd name="connsiteY4" fmla="*/ 0 h 635020"/>
                <a:gd name="connsiteX5" fmla="*/ 529181 w 635020"/>
                <a:gd name="connsiteY5" fmla="*/ 0 h 635020"/>
                <a:gd name="connsiteX6" fmla="*/ 635020 w 635020"/>
                <a:gd name="connsiteY6" fmla="*/ 105839 h 635020"/>
                <a:gd name="connsiteX7" fmla="*/ 635020 w 635020"/>
                <a:gd name="connsiteY7" fmla="*/ 529181 h 635020"/>
                <a:gd name="connsiteX0" fmla="*/ 529181 w 635020"/>
                <a:gd name="connsiteY0" fmla="*/ 967577 h 967577"/>
                <a:gd name="connsiteX1" fmla="*/ 105839 w 635020"/>
                <a:gd name="connsiteY1" fmla="*/ 967577 h 967577"/>
                <a:gd name="connsiteX2" fmla="*/ 0 w 635020"/>
                <a:gd name="connsiteY2" fmla="*/ 861738 h 967577"/>
                <a:gd name="connsiteX3" fmla="*/ 0 w 635020"/>
                <a:gd name="connsiteY3" fmla="*/ 438396 h 967577"/>
                <a:gd name="connsiteX4" fmla="*/ 105839 w 635020"/>
                <a:gd name="connsiteY4" fmla="*/ 332557 h 967577"/>
                <a:gd name="connsiteX5" fmla="*/ 529181 w 635020"/>
                <a:gd name="connsiteY5" fmla="*/ 332557 h 967577"/>
                <a:gd name="connsiteX6" fmla="*/ 635020 w 635020"/>
                <a:gd name="connsiteY6" fmla="*/ 438396 h 967577"/>
                <a:gd name="connsiteX7" fmla="*/ 623680 w 635020"/>
                <a:gd name="connsiteY7" fmla="*/ 0 h 967577"/>
                <a:gd name="connsiteX0" fmla="*/ 529181 w 623680"/>
                <a:gd name="connsiteY0" fmla="*/ 967577 h 967577"/>
                <a:gd name="connsiteX1" fmla="*/ 105839 w 623680"/>
                <a:gd name="connsiteY1" fmla="*/ 967577 h 967577"/>
                <a:gd name="connsiteX2" fmla="*/ 0 w 623680"/>
                <a:gd name="connsiteY2" fmla="*/ 861738 h 967577"/>
                <a:gd name="connsiteX3" fmla="*/ 0 w 623680"/>
                <a:gd name="connsiteY3" fmla="*/ 438396 h 967577"/>
                <a:gd name="connsiteX4" fmla="*/ 105839 w 623680"/>
                <a:gd name="connsiteY4" fmla="*/ 332557 h 967577"/>
                <a:gd name="connsiteX5" fmla="*/ 529181 w 623680"/>
                <a:gd name="connsiteY5" fmla="*/ 332557 h 967577"/>
                <a:gd name="connsiteX6" fmla="*/ 623680 w 623680"/>
                <a:gd name="connsiteY6" fmla="*/ 0 h 967577"/>
                <a:gd name="connsiteX0" fmla="*/ 105839 w 623680"/>
                <a:gd name="connsiteY0" fmla="*/ 967577 h 967577"/>
                <a:gd name="connsiteX1" fmla="*/ 0 w 623680"/>
                <a:gd name="connsiteY1" fmla="*/ 861738 h 967577"/>
                <a:gd name="connsiteX2" fmla="*/ 0 w 623680"/>
                <a:gd name="connsiteY2" fmla="*/ 438396 h 967577"/>
                <a:gd name="connsiteX3" fmla="*/ 105839 w 623680"/>
                <a:gd name="connsiteY3" fmla="*/ 332557 h 967577"/>
                <a:gd name="connsiteX4" fmla="*/ 529181 w 623680"/>
                <a:gd name="connsiteY4" fmla="*/ 332557 h 967577"/>
                <a:gd name="connsiteX5" fmla="*/ 623680 w 623680"/>
                <a:gd name="connsiteY5" fmla="*/ 0 h 967577"/>
                <a:gd name="connsiteX0" fmla="*/ 0 w 623680"/>
                <a:gd name="connsiteY0" fmla="*/ 861738 h 861738"/>
                <a:gd name="connsiteX1" fmla="*/ 0 w 623680"/>
                <a:gd name="connsiteY1" fmla="*/ 438396 h 861738"/>
                <a:gd name="connsiteX2" fmla="*/ 105839 w 623680"/>
                <a:gd name="connsiteY2" fmla="*/ 332557 h 861738"/>
                <a:gd name="connsiteX3" fmla="*/ 529181 w 623680"/>
                <a:gd name="connsiteY3" fmla="*/ 332557 h 861738"/>
                <a:gd name="connsiteX4" fmla="*/ 623680 w 623680"/>
                <a:gd name="connsiteY4" fmla="*/ 0 h 861738"/>
                <a:gd name="connsiteX0" fmla="*/ 0 w 529181"/>
                <a:gd name="connsiteY0" fmla="*/ 529181 h 529181"/>
                <a:gd name="connsiteX1" fmla="*/ 0 w 529181"/>
                <a:gd name="connsiteY1" fmla="*/ 105839 h 529181"/>
                <a:gd name="connsiteX2" fmla="*/ 105839 w 529181"/>
                <a:gd name="connsiteY2" fmla="*/ 0 h 529181"/>
                <a:gd name="connsiteX3" fmla="*/ 529181 w 529181"/>
                <a:gd name="connsiteY3" fmla="*/ 0 h 529181"/>
                <a:gd name="connsiteX0" fmla="*/ 0 w 1496810"/>
                <a:gd name="connsiteY0" fmla="*/ 529181 h 529181"/>
                <a:gd name="connsiteX1" fmla="*/ 0 w 1496810"/>
                <a:gd name="connsiteY1" fmla="*/ 105839 h 529181"/>
                <a:gd name="connsiteX2" fmla="*/ 105839 w 1496810"/>
                <a:gd name="connsiteY2" fmla="*/ 0 h 529181"/>
                <a:gd name="connsiteX3" fmla="*/ 1496810 w 1496810"/>
                <a:gd name="connsiteY3" fmla="*/ 0 h 529181"/>
                <a:gd name="connsiteX0" fmla="*/ 0 w 1496810"/>
                <a:gd name="connsiteY0" fmla="*/ 2870688 h 2870688"/>
                <a:gd name="connsiteX1" fmla="*/ 0 w 1496810"/>
                <a:gd name="connsiteY1" fmla="*/ 105839 h 2870688"/>
                <a:gd name="connsiteX2" fmla="*/ 105839 w 1496810"/>
                <a:gd name="connsiteY2" fmla="*/ 0 h 2870688"/>
                <a:gd name="connsiteX3" fmla="*/ 1496810 w 1496810"/>
                <a:gd name="connsiteY3" fmla="*/ 0 h 2870688"/>
              </a:gdLst>
              <a:ahLst/>
              <a:cxnLst>
                <a:cxn ang="0">
                  <a:pos x="connsiteX0" y="connsiteY0"/>
                </a:cxn>
                <a:cxn ang="0">
                  <a:pos x="connsiteX1" y="connsiteY1"/>
                </a:cxn>
                <a:cxn ang="0">
                  <a:pos x="connsiteX2" y="connsiteY2"/>
                </a:cxn>
                <a:cxn ang="0">
                  <a:pos x="connsiteX3" y="connsiteY3"/>
                </a:cxn>
              </a:cxnLst>
              <a:rect l="l" t="t" r="r" b="b"/>
              <a:pathLst>
                <a:path w="1496810" h="2870688">
                  <a:moveTo>
                    <a:pt x="0" y="2870688"/>
                  </a:moveTo>
                  <a:lnTo>
                    <a:pt x="0" y="105839"/>
                  </a:lnTo>
                  <a:cubicBezTo>
                    <a:pt x="0" y="47386"/>
                    <a:pt x="47386" y="0"/>
                    <a:pt x="105839" y="0"/>
                  </a:cubicBezTo>
                  <a:lnTo>
                    <a:pt x="1496810" y="0"/>
                  </a:lnTo>
                </a:path>
              </a:pathLst>
            </a:custGeom>
            <a:noFill/>
            <a:ln w="12700" cmpd="sng">
              <a:solidFill>
                <a:srgbClr val="4C19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097902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563" y="439795"/>
            <a:ext cx="9838928" cy="484960"/>
          </a:xfrm>
        </p:spPr>
        <p:txBody>
          <a:bodyPr>
            <a:normAutofit fontScale="90000"/>
          </a:bodyPr>
          <a:lstStyle/>
          <a:p>
            <a:r>
              <a:rPr lang="en-US" dirty="0"/>
              <a:t>O</a:t>
            </a:r>
            <a:r>
              <a:rPr lang="en-US" dirty="0" smtClean="0"/>
              <a:t>vercome your complex data security challenges</a:t>
            </a:r>
            <a:endParaRPr lang="en-US" dirty="0"/>
          </a:p>
        </p:txBody>
      </p:sp>
      <p:sp>
        <p:nvSpPr>
          <p:cNvPr id="3" name="Rectangle 2"/>
          <p:cNvSpPr/>
          <p:nvPr/>
        </p:nvSpPr>
        <p:spPr>
          <a:xfrm>
            <a:off x="1741715" y="2287190"/>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5225143" y="2287190"/>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8708570" y="2287189"/>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3483429" y="4028907"/>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6966856" y="4028906"/>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10450284" y="4028906"/>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p:nvSpPr>
        <p:spPr>
          <a:xfrm>
            <a:off x="1" y="4028907"/>
            <a:ext cx="1741717" cy="174171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9835" y="4204232"/>
            <a:ext cx="1741714" cy="1477328"/>
          </a:xfrm>
          <a:prstGeom prst="rect">
            <a:avLst/>
          </a:prstGeom>
          <a:noFill/>
        </p:spPr>
        <p:txBody>
          <a:bodyPr wrap="square" rtlCol="0">
            <a:spAutoFit/>
          </a:bodyPr>
          <a:lstStyle/>
          <a:p>
            <a:pPr lvl="0" algn="ctr"/>
            <a:r>
              <a:rPr lang="en-US" b="1">
                <a:solidFill>
                  <a:schemeClr val="tx1">
                    <a:lumMod val="90000"/>
                    <a:lumOff val="10000"/>
                  </a:schemeClr>
                </a:solidFill>
              </a:rPr>
              <a:t>Centrally manage access and secure data &amp; identities</a:t>
            </a:r>
            <a:endParaRPr lang="en-US" b="1" dirty="0">
              <a:solidFill>
                <a:schemeClr val="tx1">
                  <a:lumMod val="90000"/>
                  <a:lumOff val="10000"/>
                </a:schemeClr>
              </a:solidFill>
            </a:endParaRPr>
          </a:p>
        </p:txBody>
      </p:sp>
      <p:sp>
        <p:nvSpPr>
          <p:cNvPr id="13" name="TextBox 12"/>
          <p:cNvSpPr txBox="1"/>
          <p:nvPr/>
        </p:nvSpPr>
        <p:spPr>
          <a:xfrm>
            <a:off x="3460209" y="4522780"/>
            <a:ext cx="1741714" cy="840230"/>
          </a:xfrm>
          <a:prstGeom prst="rect">
            <a:avLst/>
          </a:prstGeom>
          <a:noFill/>
        </p:spPr>
        <p:txBody>
          <a:bodyPr wrap="square" rtlCol="0">
            <a:spAutoFit/>
          </a:bodyPr>
          <a:lstStyle/>
          <a:p>
            <a:pPr lvl="0" algn="ctr" defTabSz="488950">
              <a:lnSpc>
                <a:spcPct val="90000"/>
              </a:lnSpc>
              <a:spcBef>
                <a:spcPct val="0"/>
              </a:spcBef>
              <a:spcAft>
                <a:spcPct val="35000"/>
              </a:spcAft>
            </a:pPr>
            <a:r>
              <a:rPr lang="en-US" b="1" dirty="0"/>
              <a:t>Eliminate islands of security</a:t>
            </a:r>
          </a:p>
        </p:txBody>
      </p:sp>
      <p:sp>
        <p:nvSpPr>
          <p:cNvPr id="14" name="TextBox 13"/>
          <p:cNvSpPr txBox="1"/>
          <p:nvPr/>
        </p:nvSpPr>
        <p:spPr>
          <a:xfrm>
            <a:off x="5205000" y="2935160"/>
            <a:ext cx="1741714" cy="590931"/>
          </a:xfrm>
          <a:prstGeom prst="rect">
            <a:avLst/>
          </a:prstGeom>
          <a:noFill/>
        </p:spPr>
        <p:txBody>
          <a:bodyPr wrap="square" rtlCol="0">
            <a:spAutoFit/>
          </a:bodyPr>
          <a:lstStyle/>
          <a:p>
            <a:pPr lvl="0" algn="ctr" defTabSz="488950">
              <a:lnSpc>
                <a:spcPct val="90000"/>
              </a:lnSpc>
              <a:spcBef>
                <a:spcPct val="0"/>
              </a:spcBef>
              <a:spcAft>
                <a:spcPct val="35000"/>
              </a:spcAft>
            </a:pPr>
            <a:r>
              <a:rPr lang="en-US" b="1" dirty="0">
                <a:solidFill>
                  <a:schemeClr val="tx1">
                    <a:lumMod val="90000"/>
                    <a:lumOff val="10000"/>
                  </a:schemeClr>
                </a:solidFill>
              </a:rPr>
              <a:t>Reduce </a:t>
            </a:r>
            <a:br>
              <a:rPr lang="en-US" b="1" dirty="0">
                <a:solidFill>
                  <a:schemeClr val="tx1">
                    <a:lumMod val="90000"/>
                    <a:lumOff val="10000"/>
                  </a:schemeClr>
                </a:solidFill>
              </a:rPr>
            </a:br>
            <a:r>
              <a:rPr lang="en-US" b="1" dirty="0" smtClean="0">
                <a:solidFill>
                  <a:schemeClr val="tx1">
                    <a:lumMod val="90000"/>
                    <a:lumOff val="10000"/>
                  </a:schemeClr>
                </a:solidFill>
              </a:rPr>
              <a:t>costs</a:t>
            </a:r>
            <a:endParaRPr lang="en-US" b="1" dirty="0">
              <a:solidFill>
                <a:schemeClr val="tx1">
                  <a:lumMod val="90000"/>
                  <a:lumOff val="10000"/>
                </a:schemeClr>
              </a:solidFill>
            </a:endParaRPr>
          </a:p>
        </p:txBody>
      </p:sp>
      <p:sp>
        <p:nvSpPr>
          <p:cNvPr id="15" name="TextBox 14"/>
          <p:cNvSpPr txBox="1"/>
          <p:nvPr/>
        </p:nvSpPr>
        <p:spPr>
          <a:xfrm>
            <a:off x="6955530" y="4398131"/>
            <a:ext cx="1741714" cy="1089529"/>
          </a:xfrm>
          <a:prstGeom prst="rect">
            <a:avLst/>
          </a:prstGeom>
          <a:noFill/>
        </p:spPr>
        <p:txBody>
          <a:bodyPr wrap="square" rtlCol="0">
            <a:spAutoFit/>
          </a:bodyPr>
          <a:lstStyle/>
          <a:p>
            <a:pPr lvl="0" algn="ctr" defTabSz="488950">
              <a:lnSpc>
                <a:spcPct val="90000"/>
              </a:lnSpc>
              <a:spcBef>
                <a:spcPct val="0"/>
              </a:spcBef>
              <a:spcAft>
                <a:spcPct val="35000"/>
              </a:spcAft>
            </a:pPr>
            <a:r>
              <a:rPr lang="en-US" b="1" dirty="0">
                <a:solidFill>
                  <a:schemeClr val="tx1">
                    <a:lumMod val="90000"/>
                    <a:lumOff val="10000"/>
                  </a:schemeClr>
                </a:solidFill>
              </a:rPr>
              <a:t>Define  unified security policies</a:t>
            </a:r>
          </a:p>
        </p:txBody>
      </p:sp>
      <p:sp>
        <p:nvSpPr>
          <p:cNvPr id="16" name="TextBox 15"/>
          <p:cNvSpPr txBox="1"/>
          <p:nvPr/>
        </p:nvSpPr>
        <p:spPr>
          <a:xfrm>
            <a:off x="8698734" y="2810511"/>
            <a:ext cx="1727647" cy="590931"/>
          </a:xfrm>
          <a:prstGeom prst="rect">
            <a:avLst/>
          </a:prstGeom>
          <a:noFill/>
        </p:spPr>
        <p:txBody>
          <a:bodyPr wrap="square" rtlCol="0">
            <a:spAutoFit/>
          </a:bodyPr>
          <a:lstStyle/>
          <a:p>
            <a:pPr lvl="0" algn="ctr" defTabSz="488950">
              <a:lnSpc>
                <a:spcPct val="90000"/>
              </a:lnSpc>
              <a:spcBef>
                <a:spcPct val="0"/>
              </a:spcBef>
              <a:spcAft>
                <a:spcPct val="35000"/>
              </a:spcAft>
            </a:pPr>
            <a:r>
              <a:rPr lang="en-US" b="1">
                <a:solidFill>
                  <a:schemeClr val="tx1">
                    <a:lumMod val="90000"/>
                    <a:lumOff val="10000"/>
                  </a:schemeClr>
                </a:solidFill>
              </a:rPr>
              <a:t>Ease compliance</a:t>
            </a:r>
            <a:endParaRPr lang="en-US" b="1" dirty="0">
              <a:solidFill>
                <a:schemeClr val="tx1">
                  <a:lumMod val="90000"/>
                  <a:lumOff val="10000"/>
                </a:schemeClr>
              </a:solidFill>
            </a:endParaRPr>
          </a:p>
        </p:txBody>
      </p:sp>
      <p:sp>
        <p:nvSpPr>
          <p:cNvPr id="22" name="TextBox 21"/>
          <p:cNvSpPr txBox="1"/>
          <p:nvPr/>
        </p:nvSpPr>
        <p:spPr>
          <a:xfrm>
            <a:off x="1742251" y="2572301"/>
            <a:ext cx="1743026" cy="923330"/>
          </a:xfrm>
          <a:prstGeom prst="rect">
            <a:avLst/>
          </a:prstGeom>
          <a:noFill/>
        </p:spPr>
        <p:txBody>
          <a:bodyPr wrap="square" rtlCol="0">
            <a:spAutoFit/>
          </a:bodyPr>
          <a:lstStyle/>
          <a:p>
            <a:pPr lvl="0" algn="ctr"/>
            <a:r>
              <a:rPr lang="en-US" b="1" dirty="0">
                <a:solidFill>
                  <a:schemeClr val="tx1">
                    <a:lumMod val="90000"/>
                    <a:lumOff val="10000"/>
                  </a:schemeClr>
                </a:solidFill>
              </a:rPr>
              <a:t>Gain portability and control</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701" y="4028905"/>
            <a:ext cx="1737360" cy="173736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8437" y="2282834"/>
            <a:ext cx="1737360" cy="1737360"/>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8975" y="4028905"/>
            <a:ext cx="1737360" cy="173736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0620" y="2291545"/>
            <a:ext cx="1737360" cy="173736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3883" y="2291546"/>
            <a:ext cx="1737360" cy="1737360"/>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4979" y="4028905"/>
            <a:ext cx="1737360" cy="1737360"/>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8" y="2291546"/>
            <a:ext cx="1737360" cy="1737360"/>
          </a:xfrm>
          <a:prstGeom prst="rect">
            <a:avLst/>
          </a:prstGeom>
        </p:spPr>
      </p:pic>
    </p:spTree>
    <p:extLst>
      <p:ext uri="{BB962C8B-B14F-4D97-AF65-F5344CB8AC3E}">
        <p14:creationId xmlns:p14="http://schemas.microsoft.com/office/powerpoint/2010/main" val="5805372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emalto">
  <a:themeElements>
    <a:clrScheme name="Personnalisée 2">
      <a:dk1>
        <a:srgbClr val="212121"/>
      </a:dk1>
      <a:lt1>
        <a:sysClr val="window" lastClr="FFFFFF"/>
      </a:lt1>
      <a:dk2>
        <a:srgbClr val="FA821E"/>
      </a:dk2>
      <a:lt2>
        <a:srgbClr val="777777"/>
      </a:lt2>
      <a:accent1>
        <a:srgbClr val="0092C7"/>
      </a:accent1>
      <a:accent2>
        <a:srgbClr val="FFC726"/>
      </a:accent2>
      <a:accent3>
        <a:srgbClr val="EA0437"/>
      </a:accent3>
      <a:accent4>
        <a:srgbClr val="12AD2B"/>
      </a:accent4>
      <a:accent5>
        <a:srgbClr val="ABABAB"/>
      </a:accent5>
      <a:accent6>
        <a:srgbClr val="00A5A7"/>
      </a:accent6>
      <a:hlink>
        <a:srgbClr val="12AD2B"/>
      </a:hlink>
      <a:folHlink>
        <a:srgbClr val="0092C7"/>
      </a:folHlink>
    </a:clrScheme>
    <a:fontScheme name="Gemalto">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template_16-9</Template>
  <TotalTime>59184</TotalTime>
  <Words>2146</Words>
  <Application>Microsoft Office PowerPoint</Application>
  <PresentationFormat>Widescreen</PresentationFormat>
  <Paragraphs>325</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Gemalto</vt:lpstr>
      <vt:lpstr>Security for What Matters Most: Data &amp; Identities</vt:lpstr>
      <vt:lpstr>The digital world is transforming the way your enterprise works</vt:lpstr>
      <vt:lpstr>Security solutions must align with current and future business needs</vt:lpstr>
      <vt:lpstr>Would your data be secure after a breach?</vt:lpstr>
      <vt:lpstr>Attacks are overcoming traditional security methods every minute</vt:lpstr>
      <vt:lpstr>PowerPoint Presentation</vt:lpstr>
      <vt:lpstr>What if you could centralize security across your enterprise – at the edge and the core?</vt:lpstr>
      <vt:lpstr>Move security beyond the perimeter to defend what’s really under attack</vt:lpstr>
      <vt:lpstr>Overcome your complex data security challenges</vt:lpstr>
      <vt:lpstr>Secure your digital transformation with Gemalto</vt:lpstr>
      <vt:lpstr>We provide trusted security for today’s industry leaders</vt:lpstr>
      <vt:lpstr>Security delivered the way you want it</vt:lpstr>
      <vt:lpstr>Integrated with the technologies you use everyday</vt:lpstr>
      <vt:lpstr>SafeNet Data Protection Solutions</vt:lpstr>
      <vt:lpstr>SafeNet Identity and Access Management Solutions</vt:lpstr>
      <vt:lpstr>Thank you!</vt:lpstr>
    </vt:vector>
  </TitlesOfParts>
  <Company>Gemalto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for What Matters Most: Data &amp; Identities</dc:title>
  <dc:creator>user</dc:creator>
  <cp:lastModifiedBy>Jilik Tomas</cp:lastModifiedBy>
  <cp:revision>370</cp:revision>
  <dcterms:created xsi:type="dcterms:W3CDTF">2017-04-28T13:53:29Z</dcterms:created>
  <dcterms:modified xsi:type="dcterms:W3CDTF">2018-03-16T17:27:09Z</dcterms:modified>
</cp:coreProperties>
</file>